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49" r:id="rId2"/>
    <p:sldMasterId id="2147483764" r:id="rId3"/>
    <p:sldMasterId id="2147483770" r:id="rId4"/>
    <p:sldMasterId id="2147483781" r:id="rId5"/>
  </p:sldMasterIdLst>
  <p:notesMasterIdLst>
    <p:notesMasterId r:id="rId70"/>
  </p:notesMasterIdLst>
  <p:sldIdLst>
    <p:sldId id="256" r:id="rId6"/>
    <p:sldId id="257" r:id="rId7"/>
    <p:sldId id="259" r:id="rId8"/>
    <p:sldId id="270" r:id="rId9"/>
    <p:sldId id="258" r:id="rId10"/>
    <p:sldId id="261" r:id="rId11"/>
    <p:sldId id="309" r:id="rId12"/>
    <p:sldId id="310" r:id="rId13"/>
    <p:sldId id="311" r:id="rId14"/>
    <p:sldId id="315" r:id="rId15"/>
    <p:sldId id="316" r:id="rId16"/>
    <p:sldId id="318" r:id="rId17"/>
    <p:sldId id="319" r:id="rId18"/>
    <p:sldId id="354" r:id="rId19"/>
    <p:sldId id="350" r:id="rId20"/>
    <p:sldId id="351" r:id="rId21"/>
    <p:sldId id="352" r:id="rId22"/>
    <p:sldId id="269" r:id="rId23"/>
    <p:sldId id="320" r:id="rId24"/>
    <p:sldId id="268" r:id="rId25"/>
    <p:sldId id="321" r:id="rId26"/>
    <p:sldId id="267" r:id="rId27"/>
    <p:sldId id="322" r:id="rId28"/>
    <p:sldId id="323" r:id="rId29"/>
    <p:sldId id="325" r:id="rId30"/>
    <p:sldId id="326" r:id="rId31"/>
    <p:sldId id="327" r:id="rId32"/>
    <p:sldId id="328" r:id="rId33"/>
    <p:sldId id="329" r:id="rId34"/>
    <p:sldId id="330" r:id="rId35"/>
    <p:sldId id="349" r:id="rId36"/>
    <p:sldId id="356" r:id="rId37"/>
    <p:sldId id="357" r:id="rId38"/>
    <p:sldId id="358" r:id="rId39"/>
    <p:sldId id="272" r:id="rId40"/>
    <p:sldId id="324" r:id="rId41"/>
    <p:sldId id="332" r:id="rId42"/>
    <p:sldId id="273" r:id="rId43"/>
    <p:sldId id="333" r:id="rId44"/>
    <p:sldId id="334" r:id="rId45"/>
    <p:sldId id="271" r:id="rId46"/>
    <p:sldId id="335" r:id="rId47"/>
    <p:sldId id="336" r:id="rId48"/>
    <p:sldId id="275" r:id="rId49"/>
    <p:sldId id="274" r:id="rId50"/>
    <p:sldId id="337" r:id="rId51"/>
    <p:sldId id="355" r:id="rId52"/>
    <p:sldId id="277" r:id="rId53"/>
    <p:sldId id="276" r:id="rId54"/>
    <p:sldId id="338" r:id="rId55"/>
    <p:sldId id="339" r:id="rId56"/>
    <p:sldId id="340" r:id="rId57"/>
    <p:sldId id="348" r:id="rId58"/>
    <p:sldId id="281" r:id="rId59"/>
    <p:sldId id="341" r:id="rId60"/>
    <p:sldId id="342" r:id="rId61"/>
    <p:sldId id="343" r:id="rId62"/>
    <p:sldId id="344" r:id="rId63"/>
    <p:sldId id="280" r:id="rId64"/>
    <p:sldId id="345" r:id="rId65"/>
    <p:sldId id="346" r:id="rId66"/>
    <p:sldId id="283" r:id="rId67"/>
    <p:sldId id="347" r:id="rId68"/>
    <p:sldId id="30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4E9CFC-351C-4B68-BEC4-BF9325A220D7}">
          <p14:sldIdLst>
            <p14:sldId id="256"/>
            <p14:sldId id="257"/>
            <p14:sldId id="259"/>
          </p14:sldIdLst>
        </p14:section>
        <p14:section name="Identity Management" id="{DC14C13E-720F-4DC2-BE7E-70E589ABEE7D}">
          <p14:sldIdLst>
            <p14:sldId id="270"/>
            <p14:sldId id="258"/>
            <p14:sldId id="261"/>
            <p14:sldId id="309"/>
            <p14:sldId id="310"/>
            <p14:sldId id="311"/>
            <p14:sldId id="315"/>
            <p14:sldId id="316"/>
            <p14:sldId id="318"/>
            <p14:sldId id="319"/>
            <p14:sldId id="354"/>
            <p14:sldId id="350"/>
            <p14:sldId id="351"/>
            <p14:sldId id="352"/>
          </p14:sldIdLst>
        </p14:section>
        <p14:section name="Hybrid Network" id="{42F0F039-9719-4E62-9DD0-4D63F9E3D48C}">
          <p14:sldIdLst>
            <p14:sldId id="269"/>
            <p14:sldId id="320"/>
            <p14:sldId id="268"/>
            <p14:sldId id="321"/>
            <p14:sldId id="267"/>
            <p14:sldId id="322"/>
            <p14:sldId id="323"/>
            <p14:sldId id="325"/>
            <p14:sldId id="326"/>
            <p14:sldId id="327"/>
            <p14:sldId id="328"/>
            <p14:sldId id="329"/>
            <p14:sldId id="330"/>
            <p14:sldId id="349"/>
            <p14:sldId id="356"/>
            <p14:sldId id="357"/>
            <p14:sldId id="358"/>
          </p14:sldIdLst>
        </p14:section>
        <p14:section name="Manage WebApp" id="{D0DD242A-F1FA-4F08-9AAC-A653616E7DD2}">
          <p14:sldIdLst>
            <p14:sldId id="272"/>
            <p14:sldId id="324"/>
            <p14:sldId id="332"/>
            <p14:sldId id="273"/>
            <p14:sldId id="333"/>
            <p14:sldId id="334"/>
            <p14:sldId id="271"/>
            <p14:sldId id="335"/>
            <p14:sldId id="336"/>
          </p14:sldIdLst>
        </p14:section>
        <p14:section name="VM workloads" id="{417542CB-BB13-4499-A741-996B7C2E6CF0}">
          <p14:sldIdLst>
            <p14:sldId id="275"/>
            <p14:sldId id="274"/>
            <p14:sldId id="337"/>
            <p14:sldId id="355"/>
          </p14:sldIdLst>
        </p14:section>
        <p14:section name="IoT" id="{402BB22A-EC4D-4158-9F55-CF7CBE52C6E4}">
          <p14:sldIdLst>
            <p14:sldId id="277"/>
            <p14:sldId id="276"/>
            <p14:sldId id="338"/>
            <p14:sldId id="339"/>
            <p14:sldId id="340"/>
            <p14:sldId id="348"/>
          </p14:sldIdLst>
        </p14:section>
        <p14:section name="Data / BI" id="{F2D0BC5D-CFFA-4FBB-A1E3-BC87A6D25F62}">
          <p14:sldIdLst>
            <p14:sldId id="281"/>
            <p14:sldId id="341"/>
            <p14:sldId id="342"/>
            <p14:sldId id="343"/>
            <p14:sldId id="344"/>
            <p14:sldId id="280"/>
            <p14:sldId id="345"/>
            <p14:sldId id="346"/>
            <p14:sldId id="283"/>
            <p14:sldId id="34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66954" autoAdjust="0"/>
  </p:normalViewPr>
  <p:slideViewPr>
    <p:cSldViewPr snapToGrid="0">
      <p:cViewPr varScale="1">
        <p:scale>
          <a:sx n="63" d="100"/>
          <a:sy n="63" d="100"/>
        </p:scale>
        <p:origin x="7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3724-BFEC-4B2F-9B16-36319C1B4F96}" type="datetimeFigureOut">
              <a:rPr lang="en-IN" smtClean="0"/>
              <a:t>12-06-2021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6846-AE39-468A-975A-8BF696CEE41E}" type="slidenum">
              <a:rPr lang="en-IN" smtClean="0"/>
              <a:t>‹#›</a:t>
            </a:fld>
            <a:endParaRPr lang="en-IN"/>
          </a:p>
        </p:txBody>
      </p:sp>
    </p:spTree>
    <p:extLst>
      <p:ext uri="{BB962C8B-B14F-4D97-AF65-F5344CB8AC3E}">
        <p14:creationId xmlns:p14="http://schemas.microsoft.com/office/powerpoint/2010/main" val="410912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pn-gateway/vpn-gateway-about-vpngateway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microsoft.com/en-us/azure/architecture/reference-architectures/hybrid-networking/vpn" TargetMode="External"/><Relationship Id="rId4" Type="http://schemas.openxmlformats.org/officeDocument/2006/relationships/hyperlink" Target="https://docs.microsoft.com/en-us/azure/expressroute/expressroute-introd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dentity/adds-extend-domai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ctive-directory/hybrid/whatis-hybrid-identity" TargetMode="External"/><Relationship Id="rId5" Type="http://schemas.openxmlformats.org/officeDocument/2006/relationships/hyperlink" Target="https://docs.microsoft.com/en-us/windows-server/identity/active-directory-federation-services" TargetMode="External"/><Relationship Id="rId4" Type="http://schemas.openxmlformats.org/officeDocument/2006/relationships/hyperlink" Target="https://docs.microsoft.com/en-us/previous-versions/windows/it-pro/windows-server-2012-R2-and-2012/dn486831(v=ws.1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n-tier/n-tier-sql-server" TargetMode="External"/><Relationship Id="rId3" Type="http://schemas.openxmlformats.org/officeDocument/2006/relationships/hyperlink" Target="https://docs.microsoft.com/en-us/azure/azure-stack/azure-stack-connect-vpn" TargetMode="External"/><Relationship Id="rId7" Type="http://schemas.openxmlformats.org/officeDocument/2006/relationships/hyperlink" Target="https://docs.microsoft.com/en-us/office365/enterprise/connect-an-on-premises-network-to-a-microsoft-azure-virtual-network"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zure.microsoft.com/services/vpn-gateway" TargetMode="External"/><Relationship Id="rId5" Type="http://schemas.openxmlformats.org/officeDocument/2006/relationships/hyperlink" Target="https://docs.microsoft.com/en-us/azure/virtual-network/virtual-networks-overview" TargetMode="External"/><Relationship Id="rId10" Type="http://schemas.openxmlformats.org/officeDocument/2006/relationships/hyperlink" Target="https://docs.microsoft.com/en-us/azure/bastion/" TargetMode="External"/><Relationship Id="rId4" Type="http://schemas.openxmlformats.org/officeDocument/2006/relationships/hyperlink" Target="https://docs.microsoft.com/en-us/azure/vpn-gateway/vpn-gateway-about-vpn-devices" TargetMode="External"/><Relationship Id="rId9" Type="http://schemas.openxmlformats.org/officeDocument/2006/relationships/hyperlink" Target="https://docs.microsoft.com/en-us/azure/architecture/reference-architectures/n-tier/n-tier-cassandr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expressroute/expressroute-circuit-peering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pn-gateway/vpn-gateway-about-vpn-device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architecture/reference-architectures/n-tier/n-tier-cassandra" TargetMode="External"/><Relationship Id="rId5" Type="http://schemas.openxmlformats.org/officeDocument/2006/relationships/hyperlink" Target="https://docs.microsoft.com/en-us/azure/architecture/reference-architectures/n-tier/n-tier-sql-server" TargetMode="External"/><Relationship Id="rId4" Type="http://schemas.openxmlformats.org/officeDocument/2006/relationships/hyperlink" Target="https://docs.microsoft.com/en-us/microsoft-365/enterprise/connect-an-on-premises-network-to-a-microsoft-azure-virtual-network?view=o365-worldwid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vpn-gateway/vpn-gateway-about-vpn-devices" TargetMode="External"/><Relationship Id="rId4" Type="http://schemas.openxmlformats.org/officeDocument/2006/relationships/hyperlink" Target="https://docs.microsoft.com/en-us/microsoft-365/enterprise/connect-an-on-premises-network-to-a-microsoft-azure-virtual-network?view=o365-worldwid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firewal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bastion/" TargetMode="External"/><Relationship Id="rId5" Type="http://schemas.openxmlformats.org/officeDocument/2006/relationships/hyperlink" Target="https://docs.microsoft.com/en-us/azure/virtual-network/security-overview" TargetMode="External"/><Relationship Id="rId4" Type="http://schemas.openxmlformats.org/officeDocument/2006/relationships/hyperlink" Target="https://docs.microsoft.com/en-us/azure/virtual-network/virtual-networks-udr-overview"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microsoft.com/en-us/azure/application-gateway/overview" TargetMode="External"/><Relationship Id="rId13" Type="http://schemas.openxmlformats.org/officeDocument/2006/relationships/hyperlink" Target="https://docs.microsoft.com/en-us/azure/sentinel/overview" TargetMode="External"/><Relationship Id="rId3" Type="http://schemas.openxmlformats.org/officeDocument/2006/relationships/hyperlink" Target="https://docs.microsoft.com/en-us/azure/azure-monitor/overview" TargetMode="External"/><Relationship Id="rId7" Type="http://schemas.openxmlformats.org/officeDocument/2006/relationships/hyperlink" Target="https://docs.microsoft.com/en-us/azure/active-directory/fundamentals/active-directory-whatis" TargetMode="External"/><Relationship Id="rId12" Type="http://schemas.openxmlformats.org/officeDocument/2006/relationships/hyperlink" Target="https://docs.microsoft.com/en-us/azure/ddos-protection/ddos-protection-overview"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key-vault/general/overview" TargetMode="External"/><Relationship Id="rId11" Type="http://schemas.openxmlformats.org/officeDocument/2006/relationships/hyperlink" Target="https://docs.microsoft.com/en-us/azure/virtual-network/network-security-groups-overview" TargetMode="External"/><Relationship Id="rId5" Type="http://schemas.openxmlformats.org/officeDocument/2006/relationships/hyperlink" Target="https://docs.microsoft.com/en-us/azure/network-watcher/network-watcher-monitoring-overview" TargetMode="External"/><Relationship Id="rId10" Type="http://schemas.openxmlformats.org/officeDocument/2006/relationships/hyperlink" Target="https://docs.microsoft.com/en-us/azure/frontdoor/front-door-overview" TargetMode="External"/><Relationship Id="rId4" Type="http://schemas.openxmlformats.org/officeDocument/2006/relationships/hyperlink" Target="https://docs.microsoft.com/en-us/azure/security-center/security-center-introduction" TargetMode="External"/><Relationship Id="rId9" Type="http://schemas.openxmlformats.org/officeDocument/2006/relationships/hyperlink" Target="https://docs.microsoft.com/en-us/azure/firewall/overview"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docs.microsoft.com/en-us/azure/app-service-web/web-sites-custom-domain-name" TargetMode="External"/><Relationship Id="rId3" Type="http://schemas.openxmlformats.org/officeDocument/2006/relationships/hyperlink" Target="https://docs.microsoft.com/en-us/azure/app-service/azure-web-sites-web-hosting-plans-in-depth-overview" TargetMode="External"/><Relationship Id="rId7" Type="http://schemas.openxmlformats.org/officeDocument/2006/relationships/hyperlink" Target="https://docs.microsoft.com/en-us/azure/dns/dns-overview"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architecture/reference-architectures/app-service-web-app/basic-web-app?tabs=cli#manageability-considerations" TargetMode="External"/><Relationship Id="rId11" Type="http://schemas.openxmlformats.org/officeDocument/2006/relationships/hyperlink" Target="https://docs.microsoft.com/en-us/azure/postgresql" TargetMode="External"/><Relationship Id="rId5" Type="http://schemas.openxmlformats.org/officeDocument/2006/relationships/hyperlink" Target="https://docs.microsoft.com/en-us/azure/app-service-web/web-sites-staged-publishing" TargetMode="External"/><Relationship Id="rId10" Type="http://schemas.openxmlformats.org/officeDocument/2006/relationships/hyperlink" Target="https://docs.microsoft.com/en-us/azure/mysql" TargetMode="External"/><Relationship Id="rId4" Type="http://schemas.openxmlformats.org/officeDocument/2006/relationships/hyperlink" Target="https://docs.microsoft.com/en-us/azure/app-service" TargetMode="External"/><Relationship Id="rId9" Type="http://schemas.openxmlformats.org/officeDocument/2006/relationships/hyperlink" Target="https://docs.microsoft.com/en-us/azure/sql-databas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microsoft.com/en-us/azure/azure-functions/durable-functions-overview" TargetMode="External"/><Relationship Id="rId13" Type="http://schemas.openxmlformats.org/officeDocument/2006/relationships/hyperlink" Target="https://docs.microsoft.com/en-us/azure/sql-database" TargetMode="External"/><Relationship Id="rId3" Type="http://schemas.openxmlformats.org/officeDocument/2006/relationships/hyperlink" Target="https://docs.microsoft.com/en-us/azure/app-service-web/app-service-web-overview" TargetMode="External"/><Relationship Id="rId7" Type="http://schemas.openxmlformats.org/officeDocument/2006/relationships/hyperlink" Target="https://docs.microsoft.com/en-us/azure/azure-functions/functions-overview" TargetMode="External"/><Relationship Id="rId12" Type="http://schemas.openxmlformats.org/officeDocument/2006/relationships/hyperlink" Target="https://azure.microsoft.com/services/cdn" TargetMode="External"/><Relationship Id="rId2" Type="http://schemas.openxmlformats.org/officeDocument/2006/relationships/slide" Target="../slides/slide39.xml"/><Relationship Id="rId16" Type="http://schemas.openxmlformats.org/officeDocument/2006/relationships/hyperlink" Target="https://docs.microsoft.com/en-us/azure/dns/dns-overview" TargetMode="External"/><Relationship Id="rId1" Type="http://schemas.openxmlformats.org/officeDocument/2006/relationships/notesMaster" Target="../notesMasters/notesMaster1.xml"/><Relationship Id="rId6" Type="http://schemas.openxmlformats.org/officeDocument/2006/relationships/hyperlink" Target="https://docs.microsoft.com/en-us/azure/frontdoor/waf-overview" TargetMode="External"/><Relationship Id="rId11" Type="http://schemas.openxmlformats.org/officeDocument/2006/relationships/hyperlink" Target="https://azure.microsoft.com/services/cache" TargetMode="External"/><Relationship Id="rId5" Type="http://schemas.openxmlformats.org/officeDocument/2006/relationships/hyperlink" Target="https://docs.microsoft.com/en-us/azure/frontdoor" TargetMode="External"/><Relationship Id="rId15" Type="http://schemas.openxmlformats.org/officeDocument/2006/relationships/hyperlink" Target="https://docs.microsoft.com/en-us/azure/search" TargetMode="External"/><Relationship Id="rId10" Type="http://schemas.openxmlformats.org/officeDocument/2006/relationships/hyperlink" Target="https://docs.microsoft.com/en-us/azure/service-bus-messaging/service-bus-azure-and-service-bus-queues-compared-contrasted" TargetMode="External"/><Relationship Id="rId4" Type="http://schemas.openxmlformats.org/officeDocument/2006/relationships/hyperlink" Target="https://docs.microsoft.com/en-us/azure/architecture/best-practices/api-design" TargetMode="External"/><Relationship Id="rId9" Type="http://schemas.openxmlformats.org/officeDocument/2006/relationships/hyperlink" Target="https://docs.microsoft.com/en-us/azure/storage/storage-dotnet-how-to-use-queues" TargetMode="External"/><Relationship Id="rId14" Type="http://schemas.openxmlformats.org/officeDocument/2006/relationships/hyperlink" Target="https://docs.microsoft.com/en-us/azure/cosmos-db"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ocs.microsoft.com/en-us/azure/cosmos-db/introduction" TargetMode="External"/><Relationship Id="rId3" Type="http://schemas.openxmlformats.org/officeDocument/2006/relationships/hyperlink" Target="https://docs.microsoft.com/en-us/azure/storage/blobs/storage-blob-static-website" TargetMode="External"/><Relationship Id="rId7" Type="http://schemas.openxmlformats.org/officeDocument/2006/relationships/hyperlink" Target="https://docs.microsoft.com/en-us/azure/azure-functions/functions-proxies"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en-us/azure/api-management/api-management-key-concepts" TargetMode="External"/><Relationship Id="rId11" Type="http://schemas.openxmlformats.org/officeDocument/2006/relationships/hyperlink" Target="https://docs.microsoft.com/en-us/azure/devops/pipelines/index" TargetMode="External"/><Relationship Id="rId5" Type="http://schemas.openxmlformats.org/officeDocument/2006/relationships/hyperlink" Target="https://docs.microsoft.com/en-us/azure/azure-functions/functions-overview" TargetMode="External"/><Relationship Id="rId10" Type="http://schemas.openxmlformats.org/officeDocument/2006/relationships/hyperlink" Target="https://docs.microsoft.com/en-us/azure/azure-monitor/overview" TargetMode="External"/><Relationship Id="rId4" Type="http://schemas.openxmlformats.org/officeDocument/2006/relationships/hyperlink" Target="https://azure.microsoft.com/services/cdn" TargetMode="External"/><Relationship Id="rId9" Type="http://schemas.openxmlformats.org/officeDocument/2006/relationships/hyperlink" Target="https://docs.microsoft.com/en-us/azure/architecture/reference-architectures/serverless/web-app#authentic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frontdo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app-service-web-app/scalable-web-app"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frontdo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nalysis-services/analysis-services-connect-pbi"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powerbi.microsoft.com/" TargetMode="External"/><Relationship Id="rId3" Type="http://schemas.openxmlformats.org/officeDocument/2006/relationships/hyperlink" Target="https://azure.microsoft.com/services/synapse-analytics" TargetMode="External"/><Relationship Id="rId7" Type="http://schemas.openxmlformats.org/officeDocument/2006/relationships/hyperlink" Target="https://azure.microsoft.com/services/analysis-services"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en-us/azure/synapse-analytics/spark/apache-spark-overview" TargetMode="External"/><Relationship Id="rId5" Type="http://schemas.openxmlformats.org/officeDocument/2006/relationships/hyperlink" Target="https://azure.microsoft.com/services/storage/blobs" TargetMode="External"/><Relationship Id="rId4" Type="http://schemas.openxmlformats.org/officeDocument/2006/relationships/hyperlink" Target="https://docs.microsoft.com/en-us/azure/data-factory/concepts-pipelines-activities"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azure.microsoft.com/services/cosmos-db" TargetMode="External"/><Relationship Id="rId3" Type="http://schemas.openxmlformats.org/officeDocument/2006/relationships/hyperlink" Target="https://azure.microsoft.com/services/synapse-analytics" TargetMode="External"/><Relationship Id="rId7" Type="http://schemas.openxmlformats.org/officeDocument/2006/relationships/hyperlink" Target="https://docs.microsoft.com/en-us/azure/event-hubs/event-hubs-about"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ocs.microsoft.com/en-us/azure/synapse-analytics/spark/apache-spark-overview" TargetMode="External"/><Relationship Id="rId5" Type="http://schemas.openxmlformats.org/officeDocument/2006/relationships/hyperlink" Target="https://azure.microsoft.com/services/storage/data-lake-storage" TargetMode="External"/><Relationship Id="rId10" Type="http://schemas.openxmlformats.org/officeDocument/2006/relationships/hyperlink" Target="https://powerbi.microsoft.com/" TargetMode="External"/><Relationship Id="rId4" Type="http://schemas.openxmlformats.org/officeDocument/2006/relationships/hyperlink" Target="https://docs.microsoft.com/en-us/azure/data-factory/concepts-pipelines-activities" TargetMode="External"/><Relationship Id="rId9" Type="http://schemas.openxmlformats.org/officeDocument/2006/relationships/hyperlink" Target="https://azure.microsoft.com/services/analysis-servic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domain-services/active-directory-ds-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azure/active-directory/hybrid/whatis-hybrid-identit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pn-gateway/vpn-gateway-about-vpngateway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zure/expressroute/expressroute-introduc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a:t>
            </a:fld>
            <a:endParaRPr lang="en-IN"/>
          </a:p>
        </p:txBody>
      </p:sp>
    </p:spTree>
    <p:extLst>
      <p:ext uri="{BB962C8B-B14F-4D97-AF65-F5344CB8AC3E}">
        <p14:creationId xmlns:p14="http://schemas.microsoft.com/office/powerpoint/2010/main" val="357901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dirty="0">
                <a:solidFill>
                  <a:srgbClr val="171717"/>
                </a:solidFill>
                <a:effectLst/>
                <a:latin typeface="Segoe UI" panose="020B0502040204020203" pitchFamily="34" charset="0"/>
              </a:rPr>
              <a:t>This reference architecture shows how to create a separate Active Directory domain in Azure that is trusted by domains in your on-premises AD forest.</a:t>
            </a:r>
            <a:endParaRPr lang="en-IN" sz="1200" dirty="0"/>
          </a:p>
          <a:p>
            <a:pPr algn="l"/>
            <a:endParaRPr lang="en-IN" b="0" i="0" dirty="0">
              <a:solidFill>
                <a:srgbClr val="171717"/>
              </a:solidFill>
              <a:effectLst/>
              <a:latin typeface="Segoe UI" panose="020B0502040204020203" pitchFamily="34" charset="0"/>
            </a:endParaRPr>
          </a:p>
          <a:p>
            <a:pPr algn="l"/>
            <a:endParaRPr lang="en-IN" b="0" i="0" dirty="0">
              <a:solidFill>
                <a:srgbClr val="171717"/>
              </a:solidFill>
              <a:effectLst/>
              <a:latin typeface="Segoe UI" panose="020B0502040204020203" pitchFamily="34" charset="0"/>
            </a:endParaRPr>
          </a:p>
          <a:p>
            <a:pPr algn="l"/>
            <a:endParaRPr lang="en-IN" b="0" i="0" dirty="0">
              <a:solidFill>
                <a:srgbClr val="171717"/>
              </a:solidFill>
              <a:effectLst/>
              <a:latin typeface="Segoe UI" panose="020B0502040204020203" pitchFamily="34" charset="0"/>
            </a:endParaRPr>
          </a:p>
          <a:p>
            <a:pPr algn="l"/>
            <a:r>
              <a:rPr lang="en-IN" b="0" i="0" dirty="0">
                <a:solidFill>
                  <a:srgbClr val="171717"/>
                </a:solidFill>
                <a:effectLst/>
                <a:latin typeface="Segoe UI" panose="020B0502040204020203" pitchFamily="34" charset="0"/>
              </a:rPr>
              <a:t>The architecture has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network</a:t>
            </a:r>
            <a:r>
              <a:rPr lang="en-IN" b="0" i="0" dirty="0">
                <a:solidFill>
                  <a:srgbClr val="171717"/>
                </a:solidFill>
                <a:effectLst/>
                <a:latin typeface="Segoe UI" panose="020B0502040204020203" pitchFamily="34" charset="0"/>
              </a:rPr>
              <a:t>. The on-premises network contains its own Active Directory forest and domains.</a:t>
            </a:r>
          </a:p>
          <a:p>
            <a:pPr algn="l">
              <a:buFont typeface="Arial" panose="020B0604020202020204" pitchFamily="34" charset="0"/>
              <a:buChar char="•"/>
            </a:pPr>
            <a:r>
              <a:rPr lang="en-IN" b="1" i="0" dirty="0">
                <a:solidFill>
                  <a:srgbClr val="171717"/>
                </a:solidFill>
                <a:effectLst/>
                <a:latin typeface="Segoe UI" panose="020B0502040204020203" pitchFamily="34" charset="0"/>
              </a:rPr>
              <a:t>Active Directory servers</a:t>
            </a:r>
            <a:r>
              <a:rPr lang="en-IN" b="0" i="0" dirty="0">
                <a:solidFill>
                  <a:srgbClr val="171717"/>
                </a:solidFill>
                <a:effectLst/>
                <a:latin typeface="Segoe UI" panose="020B0502040204020203" pitchFamily="34" charset="0"/>
              </a:rPr>
              <a:t>. These are domain controllers implementing domain services running as VMs in the cloud. These servers host a forest containing one or more domains, separate from those located on-premises.</a:t>
            </a:r>
          </a:p>
          <a:p>
            <a:pPr algn="l">
              <a:buFont typeface="Arial" panose="020B0604020202020204" pitchFamily="34" charset="0"/>
              <a:buChar char="•"/>
            </a:pPr>
            <a:r>
              <a:rPr lang="en-IN" b="1" i="0" dirty="0">
                <a:solidFill>
                  <a:srgbClr val="171717"/>
                </a:solidFill>
                <a:effectLst/>
                <a:latin typeface="Segoe UI" panose="020B0502040204020203" pitchFamily="34" charset="0"/>
              </a:rPr>
              <a:t>One-way trust relationship</a:t>
            </a:r>
            <a:r>
              <a:rPr lang="en-IN" b="0" i="0" dirty="0">
                <a:solidFill>
                  <a:srgbClr val="171717"/>
                </a:solidFill>
                <a:effectLst/>
                <a:latin typeface="Segoe UI" panose="020B0502040204020203" pitchFamily="34" charset="0"/>
              </a:rPr>
              <a:t>. The example in the diagram shows a one-way trust from the domain in Azure to the on-premises domain. This relationship enables on-premises users to access resources in the domain in Azure, but not the other way around.</a:t>
            </a:r>
          </a:p>
          <a:p>
            <a:pPr algn="l">
              <a:buFont typeface="Arial" panose="020B0604020202020204" pitchFamily="34" charset="0"/>
              <a:buChar char="•"/>
            </a:pPr>
            <a:r>
              <a:rPr lang="en-IN" b="1" i="0" dirty="0">
                <a:solidFill>
                  <a:srgbClr val="171717"/>
                </a:solidFill>
                <a:effectLst/>
                <a:latin typeface="Segoe UI" panose="020B0502040204020203" pitchFamily="34" charset="0"/>
              </a:rPr>
              <a:t>Active Directory subnet</a:t>
            </a:r>
            <a:r>
              <a:rPr lang="en-IN" b="0" i="0" dirty="0">
                <a:solidFill>
                  <a:srgbClr val="171717"/>
                </a:solidFill>
                <a:effectLst/>
                <a:latin typeface="Segoe UI" panose="020B0502040204020203" pitchFamily="34" charset="0"/>
              </a:rPr>
              <a:t>. The AD DS servers are hosted in a separate subnet. Network security group (NSG) rules protect the AD DS servers and provide a firewall against traffic from unexpected sources.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gateway</a:t>
            </a:r>
            <a:r>
              <a:rPr lang="en-IN" b="0" i="0" dirty="0">
                <a:solidFill>
                  <a:srgbClr val="171717"/>
                </a:solidFill>
                <a:effectLst/>
                <a:latin typeface="Segoe UI" panose="020B0502040204020203" pitchFamily="34" charset="0"/>
              </a:rPr>
              <a:t>. The Azure gateway provides a connection between the on-premises network and the Azure VNet. This can be a </a:t>
            </a:r>
            <a:r>
              <a:rPr lang="en-IN" b="0" i="0" u="none" strike="noStrike" dirty="0">
                <a:solidFill>
                  <a:srgbClr val="171717"/>
                </a:solidFill>
                <a:effectLst/>
                <a:latin typeface="Segoe UI" panose="020B0502040204020203" pitchFamily="34" charset="0"/>
                <a:hlinkClick r:id="rId3"/>
              </a:rPr>
              <a:t>VPN connection</a:t>
            </a:r>
            <a:r>
              <a:rPr lang="en-IN" b="0" i="0" dirty="0">
                <a:solidFill>
                  <a:srgbClr val="171717"/>
                </a:solidFill>
                <a:effectLst/>
                <a:latin typeface="Segoe UI" panose="020B0502040204020203" pitchFamily="34" charset="0"/>
              </a:rPr>
              <a:t> or </a:t>
            </a:r>
            <a:r>
              <a:rPr lang="en-IN" b="0" i="0" u="none" strike="noStrike" dirty="0">
                <a:solidFill>
                  <a:srgbClr val="171717"/>
                </a:solidFill>
                <a:effectLst/>
                <a:latin typeface="Segoe UI" panose="020B0502040204020203" pitchFamily="34" charset="0"/>
                <a:hlinkClick r:id="rId4"/>
              </a:rPr>
              <a:t>Azure ExpressRoute</a:t>
            </a:r>
            <a:r>
              <a:rPr lang="en-IN" b="0" i="0" dirty="0">
                <a:solidFill>
                  <a:srgbClr val="171717"/>
                </a:solidFill>
                <a:effectLst/>
                <a:latin typeface="Segoe UI" panose="020B0502040204020203" pitchFamily="34" charset="0"/>
              </a:rPr>
              <a:t>. For more information, see </a:t>
            </a:r>
            <a:r>
              <a:rPr lang="en-IN" b="0" i="0" u="none" strike="noStrike" dirty="0">
                <a:solidFill>
                  <a:srgbClr val="171717"/>
                </a:solidFill>
                <a:effectLst/>
                <a:latin typeface="Segoe UI" panose="020B0502040204020203" pitchFamily="34" charset="0"/>
                <a:hlinkClick r:id="rId5"/>
              </a:rPr>
              <a:t>Connect an on-premises network to Azure using a VPN gateway</a:t>
            </a:r>
            <a:r>
              <a:rPr lang="en-IN" b="0" i="0" dirty="0">
                <a:solidFill>
                  <a:srgbClr val="171717"/>
                </a:solidFill>
                <a:effectLst/>
                <a:latin typeface="Segoe UI" panose="020B0502040204020203" pitchFamily="34" charset="0"/>
              </a:rPr>
              <a: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10</a:t>
            </a:fld>
            <a:endParaRPr lang="en-IN"/>
          </a:p>
        </p:txBody>
      </p:sp>
    </p:spTree>
    <p:extLst>
      <p:ext uri="{BB962C8B-B14F-4D97-AF65-F5344CB8AC3E}">
        <p14:creationId xmlns:p14="http://schemas.microsoft.com/office/powerpoint/2010/main" val="2330478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Active Directory Domain Services (AD DS) stores identity information in a hierarchical structure. The top node in the hierarchical structure is known as a forest. A forest contains domains, and domains contain other types of objects. This reference architecture creates an AD DS forest in Azure with a one-way outgoing trust relationship with an on-premises domain. The forest in Azure contains a domain that does not exist on-premises. Because of the trust relationship, logons made against on-premises domains can be trusted for access to resources in the separate Azure domain.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11</a:t>
            </a:fld>
            <a:endParaRPr lang="en-IN"/>
          </a:p>
        </p:txBody>
      </p:sp>
    </p:spTree>
    <p:extLst>
      <p:ext uri="{BB962C8B-B14F-4D97-AF65-F5344CB8AC3E}">
        <p14:creationId xmlns:p14="http://schemas.microsoft.com/office/powerpoint/2010/main" val="85478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tx1"/>
                </a:solidFill>
              </a:rPr>
              <a:t>This reference architecture implements a secure hybrid network that extends your on-premises network to Azure and uses Active Directory Federation Services (AD FS) to perform federated authentication and authorization for components running in Azure.</a:t>
            </a:r>
          </a:p>
          <a:p>
            <a:pPr algn="l"/>
            <a:endParaRPr lang="en-IN" b="0" i="0" dirty="0">
              <a:solidFill>
                <a:srgbClr val="171717"/>
              </a:solidFill>
              <a:effectLst/>
              <a:latin typeface="Segoe UI" panose="020B0502040204020203" pitchFamily="34" charset="0"/>
            </a:endParaRPr>
          </a:p>
          <a:p>
            <a:pPr algn="l"/>
            <a:endParaRPr lang="en-IN" b="0" i="0" dirty="0">
              <a:solidFill>
                <a:srgbClr val="171717"/>
              </a:solidFill>
              <a:effectLst/>
              <a:latin typeface="Segoe UI" panose="020B0502040204020203" pitchFamily="34" charset="0"/>
            </a:endParaRPr>
          </a:p>
          <a:p>
            <a:pPr algn="l"/>
            <a:r>
              <a:rPr lang="en-IN" b="0" i="0" dirty="0">
                <a:solidFill>
                  <a:srgbClr val="171717"/>
                </a:solidFill>
                <a:effectLst/>
                <a:latin typeface="Segoe UI" panose="020B0502040204020203" pitchFamily="34" charset="0"/>
              </a:rPr>
              <a:t>This architecture extends the implementation described in </a:t>
            </a:r>
            <a:r>
              <a:rPr lang="en-IN" b="0" i="0" u="none" strike="noStrike" dirty="0">
                <a:solidFill>
                  <a:srgbClr val="171717"/>
                </a:solidFill>
                <a:effectLst/>
                <a:latin typeface="Segoe UI" panose="020B0502040204020203" pitchFamily="34" charset="0"/>
                <a:hlinkClick r:id="rId3"/>
              </a:rPr>
              <a:t>Extending AD DS to Azure</a:t>
            </a:r>
            <a:r>
              <a:rPr lang="en-IN" b="0" i="0" dirty="0">
                <a:solidFill>
                  <a:srgbClr val="171717"/>
                </a:solidFill>
                <a:effectLst/>
                <a:latin typeface="Segoe UI" panose="020B0502040204020203" pitchFamily="34" charset="0"/>
              </a:rPr>
              <a:t>. It contains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AD DS subnet</a:t>
            </a:r>
            <a:r>
              <a:rPr lang="en-IN" b="0" i="0" dirty="0">
                <a:solidFill>
                  <a:srgbClr val="171717"/>
                </a:solidFill>
                <a:effectLst/>
                <a:latin typeface="Segoe UI" panose="020B0502040204020203" pitchFamily="34" charset="0"/>
              </a:rPr>
              <a:t>. The AD DS servers are contained in their own subnet with network security group (NSG) rules acting as a firewall.</a:t>
            </a:r>
          </a:p>
          <a:p>
            <a:pPr algn="l">
              <a:buFont typeface="Arial" panose="020B0604020202020204" pitchFamily="34" charset="0"/>
              <a:buChar char="•"/>
            </a:pPr>
            <a:r>
              <a:rPr lang="en-IN" b="1" i="0" dirty="0">
                <a:solidFill>
                  <a:srgbClr val="171717"/>
                </a:solidFill>
                <a:effectLst/>
                <a:latin typeface="Segoe UI" panose="020B0502040204020203" pitchFamily="34" charset="0"/>
              </a:rPr>
              <a:t>AD DS servers</a:t>
            </a:r>
            <a:r>
              <a:rPr lang="en-IN" b="0" i="0" dirty="0">
                <a:solidFill>
                  <a:srgbClr val="171717"/>
                </a:solidFill>
                <a:effectLst/>
                <a:latin typeface="Segoe UI" panose="020B0502040204020203" pitchFamily="34" charset="0"/>
              </a:rPr>
              <a:t>. Domain controllers running as VMs in Azure. These servers provide authentication of local identities within the domain.</a:t>
            </a:r>
          </a:p>
          <a:p>
            <a:pPr algn="l">
              <a:buFont typeface="Arial" panose="020B0604020202020204" pitchFamily="34" charset="0"/>
              <a:buChar char="•"/>
            </a:pPr>
            <a:r>
              <a:rPr lang="en-IN" b="1" i="0" dirty="0">
                <a:solidFill>
                  <a:srgbClr val="171717"/>
                </a:solidFill>
                <a:effectLst/>
                <a:latin typeface="Segoe UI" panose="020B0502040204020203" pitchFamily="34" charset="0"/>
              </a:rPr>
              <a:t>AD FS subnet</a:t>
            </a:r>
            <a:r>
              <a:rPr lang="en-IN" b="0" i="0" dirty="0">
                <a:solidFill>
                  <a:srgbClr val="171717"/>
                </a:solidFill>
                <a:effectLst/>
                <a:latin typeface="Segoe UI" panose="020B0502040204020203" pitchFamily="34" charset="0"/>
              </a:rPr>
              <a:t>. The AD FS servers are located within their own subnet with NSG rules acting as a firewall.</a:t>
            </a:r>
          </a:p>
          <a:p>
            <a:pPr algn="l">
              <a:buFont typeface="Arial" panose="020B0604020202020204" pitchFamily="34" charset="0"/>
              <a:buChar char="•"/>
            </a:pPr>
            <a:r>
              <a:rPr lang="en-IN" b="1" i="0" dirty="0">
                <a:solidFill>
                  <a:srgbClr val="171717"/>
                </a:solidFill>
                <a:effectLst/>
                <a:latin typeface="Segoe UI" panose="020B0502040204020203" pitchFamily="34" charset="0"/>
              </a:rPr>
              <a:t>AD FS servers</a:t>
            </a:r>
            <a:r>
              <a:rPr lang="en-IN" b="0" i="0" dirty="0">
                <a:solidFill>
                  <a:srgbClr val="171717"/>
                </a:solidFill>
                <a:effectLst/>
                <a:latin typeface="Segoe UI" panose="020B0502040204020203" pitchFamily="34" charset="0"/>
              </a:rPr>
              <a:t>. The AD FS servers provide federated authorization and authentication. In this architecture, they perform the following tasks:</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Receiving security tokens containing claims made by a partner federation server on behalf of a partner user. AD FS verifies that the tokens are valid before passing the claims to the web application running in Azure to authorize requests.</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The application running in Azure is the </a:t>
            </a:r>
            <a:r>
              <a:rPr lang="en-IN" b="0" i="1" dirty="0">
                <a:solidFill>
                  <a:srgbClr val="171717"/>
                </a:solidFill>
                <a:effectLst/>
                <a:latin typeface="Segoe UI" panose="020B0502040204020203" pitchFamily="34" charset="0"/>
              </a:rPr>
              <a:t>relying party</a:t>
            </a:r>
            <a:r>
              <a:rPr lang="en-IN" b="0" i="0" dirty="0">
                <a:solidFill>
                  <a:srgbClr val="171717"/>
                </a:solidFill>
                <a:effectLst/>
                <a:latin typeface="Segoe UI" panose="020B0502040204020203" pitchFamily="34" charset="0"/>
              </a:rPr>
              <a:t>. The partner federation server must issue claims that are understood by the web application. The partner federation servers are referred to as </a:t>
            </a:r>
            <a:r>
              <a:rPr lang="en-IN" b="0" i="1" dirty="0">
                <a:solidFill>
                  <a:srgbClr val="171717"/>
                </a:solidFill>
                <a:effectLst/>
                <a:latin typeface="Segoe UI" panose="020B0502040204020203" pitchFamily="34" charset="0"/>
              </a:rPr>
              <a:t>account partners</a:t>
            </a:r>
            <a:r>
              <a:rPr lang="en-IN" b="0" i="0" dirty="0">
                <a:solidFill>
                  <a:srgbClr val="171717"/>
                </a:solidFill>
                <a:effectLst/>
                <a:latin typeface="Segoe UI" panose="020B0502040204020203" pitchFamily="34" charset="0"/>
              </a:rPr>
              <a:t>, because they submit access requests on behalf of authenticated accounts in the partner organization. The AD FS servers are called </a:t>
            </a:r>
            <a:r>
              <a:rPr lang="en-IN" b="0" i="1" dirty="0">
                <a:solidFill>
                  <a:srgbClr val="171717"/>
                </a:solidFill>
                <a:effectLst/>
                <a:latin typeface="Segoe UI" panose="020B0502040204020203" pitchFamily="34" charset="0"/>
              </a:rPr>
              <a:t>resource partners</a:t>
            </a:r>
            <a:r>
              <a:rPr lang="en-IN" b="0" i="0" dirty="0">
                <a:solidFill>
                  <a:srgbClr val="171717"/>
                </a:solidFill>
                <a:effectLst/>
                <a:latin typeface="Segoe UI" panose="020B0502040204020203" pitchFamily="34" charset="0"/>
              </a:rPr>
              <a:t> because they provide access to resources (the web application).</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Authenticating and authorizing incoming requests from external users running a web browser or device that needs access to web applications, by using AD DS and the </a:t>
            </a:r>
            <a:r>
              <a:rPr lang="en-IN" b="0" i="0" u="none" strike="noStrike" dirty="0">
                <a:solidFill>
                  <a:srgbClr val="171717"/>
                </a:solidFill>
                <a:effectLst/>
                <a:latin typeface="Segoe UI" panose="020B0502040204020203" pitchFamily="34" charset="0"/>
                <a:hlinkClick r:id="rId4"/>
              </a:rPr>
              <a:t>Active Directory Device Registration Service</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0" i="0" dirty="0">
                <a:solidFill>
                  <a:srgbClr val="171717"/>
                </a:solidFill>
                <a:effectLst/>
                <a:latin typeface="Segoe UI" panose="020B0502040204020203" pitchFamily="34" charset="0"/>
              </a:rPr>
              <a:t>The AD FS servers are configured as a farm accessed through an Azure load balancer. This implementation improves availability and scalability. The AD FS servers are not exposed directly to the Internet. All Internet traffic is filtered through AD FS web application proxy servers and a DMZ (also referred to as a perimeter network).</a:t>
            </a:r>
          </a:p>
          <a:p>
            <a:pPr algn="l">
              <a:buFont typeface="Arial" panose="020B0604020202020204" pitchFamily="34" charset="0"/>
              <a:buChar char="•"/>
            </a:pPr>
            <a:r>
              <a:rPr lang="en-IN" b="0" i="0" dirty="0">
                <a:solidFill>
                  <a:srgbClr val="171717"/>
                </a:solidFill>
                <a:effectLst/>
                <a:latin typeface="Segoe UI" panose="020B0502040204020203" pitchFamily="34" charset="0"/>
              </a:rPr>
              <a:t>For more information about how AD FS works, see </a:t>
            </a:r>
            <a:r>
              <a:rPr lang="en-IN" b="0" i="0" u="none" strike="noStrike" dirty="0">
                <a:solidFill>
                  <a:srgbClr val="171717"/>
                </a:solidFill>
                <a:effectLst/>
                <a:latin typeface="Segoe UI" panose="020B0502040204020203" pitchFamily="34" charset="0"/>
                <a:hlinkClick r:id="rId5"/>
              </a:rPr>
              <a:t>Active Directory Federation Services Overview</a:t>
            </a:r>
            <a:r>
              <a:rPr lang="en-IN" b="0" i="0" dirty="0">
                <a:solidFill>
                  <a:srgbClr val="171717"/>
                </a:solidFill>
                <a:effectLst/>
                <a:latin typeface="Segoe UI" panose="020B0502040204020203" pitchFamily="34" charset="0"/>
              </a:rPr>
              <a:t>. Also, the article </a:t>
            </a:r>
            <a:r>
              <a:rPr lang="en-IN" b="0" i="0" u="none" strike="noStrike" dirty="0">
                <a:solidFill>
                  <a:srgbClr val="171717"/>
                </a:solidFill>
                <a:effectLst/>
                <a:latin typeface="Segoe UI" panose="020B0502040204020203" pitchFamily="34" charset="0"/>
                <a:hlinkClick r:id="rId6"/>
              </a:rPr>
              <a:t>AD FS deployment in Azure</a:t>
            </a:r>
            <a:r>
              <a:rPr lang="en-IN" b="0" i="0" dirty="0">
                <a:solidFill>
                  <a:srgbClr val="171717"/>
                </a:solidFill>
                <a:effectLst/>
                <a:latin typeface="Segoe UI" panose="020B0502040204020203" pitchFamily="34" charset="0"/>
              </a:rPr>
              <a:t> contains a detailed step-by-step introduction to implementation.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AD FS proxy subnet</a:t>
            </a:r>
            <a:r>
              <a:rPr lang="en-IN" b="0" i="0" dirty="0">
                <a:solidFill>
                  <a:srgbClr val="171717"/>
                </a:solidFill>
                <a:effectLst/>
                <a:latin typeface="Segoe UI" panose="020B0502040204020203" pitchFamily="34" charset="0"/>
              </a:rPr>
              <a:t>. The AD FS proxy servers can be contained within their own subnet, with NSG rules providing protection. The servers in this subnet are exposed to the Internet through a set of network virtual appliances that provide a firewall between your Azure virtual network and the Internet.</a:t>
            </a:r>
          </a:p>
          <a:p>
            <a:pPr algn="l">
              <a:buFont typeface="Arial" panose="020B0604020202020204" pitchFamily="34" charset="0"/>
              <a:buChar char="•"/>
            </a:pPr>
            <a:r>
              <a:rPr lang="en-IN" b="1" i="0" dirty="0">
                <a:solidFill>
                  <a:srgbClr val="171717"/>
                </a:solidFill>
                <a:effectLst/>
                <a:latin typeface="Segoe UI" panose="020B0502040204020203" pitchFamily="34" charset="0"/>
              </a:rPr>
              <a:t>AD FS web application proxy (WAP) servers</a:t>
            </a:r>
            <a:r>
              <a:rPr lang="en-IN" b="0" i="0" dirty="0">
                <a:solidFill>
                  <a:srgbClr val="171717"/>
                </a:solidFill>
                <a:effectLst/>
                <a:latin typeface="Segoe UI" panose="020B0502040204020203" pitchFamily="34" charset="0"/>
              </a:rPr>
              <a:t>. These VMs act as AD FS servers for incoming requests from partner organizations and external devices. The WAP servers act as a filter, shielding the AD FS servers from direct access from the Internet. As with the AD FS servers, deploying the WAP servers in a farm with load balancing gives you greater availability and scalability than deploying a collection of stand-alone servers.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12</a:t>
            </a:fld>
            <a:endParaRPr lang="en-IN"/>
          </a:p>
        </p:txBody>
      </p:sp>
    </p:spTree>
    <p:extLst>
      <p:ext uri="{BB962C8B-B14F-4D97-AF65-F5344CB8AC3E}">
        <p14:creationId xmlns:p14="http://schemas.microsoft.com/office/powerpoint/2010/main" val="126725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diagram shows the following scenarios:</a:t>
            </a:r>
          </a:p>
          <a:p>
            <a:pPr algn="l">
              <a:buFont typeface="Arial" panose="020B0604020202020204" pitchFamily="34" charset="0"/>
              <a:buChar char="•"/>
            </a:pPr>
            <a:r>
              <a:rPr lang="en-IN" b="0" i="0" dirty="0">
                <a:solidFill>
                  <a:srgbClr val="171717"/>
                </a:solidFill>
                <a:effectLst/>
                <a:latin typeface="Segoe UI" panose="020B0502040204020203" pitchFamily="34" charset="0"/>
              </a:rPr>
              <a:t>Application code from a partner organization accesses a web application hosted inside your Azure VNet.</a:t>
            </a:r>
          </a:p>
          <a:p>
            <a:pPr algn="l">
              <a:buFont typeface="Arial" panose="020B0604020202020204" pitchFamily="34" charset="0"/>
              <a:buChar char="•"/>
            </a:pPr>
            <a:r>
              <a:rPr lang="en-IN" b="0" i="0" dirty="0">
                <a:solidFill>
                  <a:srgbClr val="171717"/>
                </a:solidFill>
                <a:effectLst/>
                <a:latin typeface="Segoe UI" panose="020B0502040204020203" pitchFamily="34" charset="0"/>
              </a:rPr>
              <a:t>An external, registered user with credentials stored inside Active Directory Domain Services (DS) accesses a web application hosted inside your Azure VNet.</a:t>
            </a:r>
          </a:p>
          <a:p>
            <a:pPr algn="l">
              <a:buFont typeface="Arial" panose="020B0604020202020204" pitchFamily="34" charset="0"/>
              <a:buChar char="•"/>
            </a:pPr>
            <a:r>
              <a:rPr lang="en-IN" b="0" i="0" dirty="0">
                <a:solidFill>
                  <a:srgbClr val="171717"/>
                </a:solidFill>
                <a:effectLst/>
                <a:latin typeface="Segoe UI" panose="020B0502040204020203" pitchFamily="34" charset="0"/>
              </a:rPr>
              <a:t>A user connected to your VNet using an authorized device executes a web application hosted inside your Azure VNet.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13</a:t>
            </a:fld>
            <a:endParaRPr lang="en-IN"/>
          </a:p>
        </p:txBody>
      </p:sp>
    </p:spTree>
    <p:extLst>
      <p:ext uri="{BB962C8B-B14F-4D97-AF65-F5344CB8AC3E}">
        <p14:creationId xmlns:p14="http://schemas.microsoft.com/office/powerpoint/2010/main" val="530014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network</a:t>
            </a:r>
            <a:r>
              <a:rPr lang="en-IN" b="0" i="0" dirty="0">
                <a:solidFill>
                  <a:srgbClr val="171717"/>
                </a:solidFill>
                <a:effectLst/>
                <a:latin typeface="Segoe UI" panose="020B0502040204020203" pitchFamily="34" charset="0"/>
              </a:rPr>
              <a:t>. A private local-area network running within an organization.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Stack</a:t>
            </a:r>
            <a:r>
              <a:rPr lang="en-IN" b="0" i="0" dirty="0">
                <a:solidFill>
                  <a:srgbClr val="171717"/>
                </a:solidFill>
                <a:effectLst/>
                <a:latin typeface="Segoe UI" panose="020B0502040204020203" pitchFamily="34" charset="0"/>
              </a:rPr>
              <a:t>. A network environment on an Azure Stack tenant subscription, running within an organization. The Azure Stack </a:t>
            </a:r>
            <a:r>
              <a:rPr lang="en-IN" b="0" i="0" u="none" strike="noStrike" dirty="0">
                <a:solidFill>
                  <a:srgbClr val="171717"/>
                </a:solidFill>
                <a:effectLst/>
                <a:latin typeface="Segoe UI" panose="020B0502040204020203" pitchFamily="34" charset="0"/>
                <a:hlinkClick r:id="rId3"/>
              </a:rPr>
              <a:t>VPN</a:t>
            </a:r>
            <a:r>
              <a:rPr lang="en-IN" b="0" i="0" dirty="0">
                <a:solidFill>
                  <a:srgbClr val="171717"/>
                </a:solidFill>
                <a:effectLst/>
                <a:latin typeface="Segoe UI" panose="020B0502040204020203" pitchFamily="34" charset="0"/>
              </a:rPr>
              <a:t> gateway sends encrypted traffic across a public connection to virtual IP (VIP) addresses and includes the following components:</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Gateway subnet. A special subnet required to deploy the VPN Gateway on Azure Stack.</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Local network gateway. Indicates the target IP of the VPN gateway in Azure, as well as the address space of the Azure virtual network.</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Site-to-site VPN tunnel. The connection type (</a:t>
            </a:r>
            <a:r>
              <a:rPr lang="en-IN" b="0" i="0" dirty="0" err="1">
                <a:solidFill>
                  <a:srgbClr val="171717"/>
                </a:solidFill>
                <a:effectLst/>
                <a:latin typeface="Segoe UI" panose="020B0502040204020203" pitchFamily="34" charset="0"/>
              </a:rPr>
              <a:t>IPSec</a:t>
            </a:r>
            <a:r>
              <a:rPr lang="en-IN" b="0" i="0" dirty="0">
                <a:solidFill>
                  <a:srgbClr val="171717"/>
                </a:solidFill>
                <a:effectLst/>
                <a:latin typeface="Segoe UI" panose="020B0502040204020203" pitchFamily="34" charset="0"/>
              </a:rPr>
              <a:t>) and the key shared with the Azure VPN Gateway to encrypt traffic.</a:t>
            </a:r>
          </a:p>
          <a:p>
            <a:pPr algn="l">
              <a:buFont typeface="Arial" panose="020B0604020202020204" pitchFamily="34" charset="0"/>
              <a:buChar char="•"/>
            </a:pPr>
            <a:r>
              <a:rPr lang="en-IN" b="1" i="0" dirty="0">
                <a:solidFill>
                  <a:srgbClr val="171717"/>
                </a:solidFill>
                <a:effectLst/>
                <a:latin typeface="Segoe UI" panose="020B0502040204020203" pitchFamily="34" charset="0"/>
              </a:rPr>
              <a:t>VPN appliance</a:t>
            </a:r>
            <a:r>
              <a:rPr lang="en-IN" b="0" i="0" dirty="0">
                <a:solidFill>
                  <a:srgbClr val="171717"/>
                </a:solidFill>
                <a:effectLst/>
                <a:latin typeface="Segoe UI" panose="020B0502040204020203" pitchFamily="34" charset="0"/>
              </a:rPr>
              <a:t>. A device or service that provides external connectivity to the on-premises network. The VPN appliance may be a hardware device, or it can be a software solution such as the Routing and Remote Access Service (RRAS) in Windows Server 2012. For a list of supported VPN appliances and information on configuring them to connect to an Azure VPN gateway, see the instructions for the selected device in the article </a:t>
            </a:r>
            <a:r>
              <a:rPr lang="en-IN" b="0" i="0" u="none" strike="noStrike" dirty="0">
                <a:solidFill>
                  <a:srgbClr val="171717"/>
                </a:solidFill>
                <a:effectLst/>
                <a:latin typeface="Segoe UI" panose="020B0502040204020203" pitchFamily="34" charset="0"/>
                <a:hlinkClick r:id="rId4"/>
              </a:rPr>
              <a:t>About VPN devices for Site-to-Site VPN Gateway connections</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Virtual network</a:t>
            </a:r>
            <a:r>
              <a:rPr lang="en-IN" b="0" i="0" dirty="0">
                <a:solidFill>
                  <a:srgbClr val="171717"/>
                </a:solidFill>
                <a:effectLst/>
                <a:latin typeface="Segoe UI" panose="020B0502040204020203" pitchFamily="34" charset="0"/>
              </a:rPr>
              <a:t>. The cloud application and the components for the Azure VPN gateway reside in the same </a:t>
            </a:r>
            <a:r>
              <a:rPr lang="en-IN" b="0" i="0" u="none" strike="noStrike" dirty="0">
                <a:solidFill>
                  <a:srgbClr val="171717"/>
                </a:solidFill>
                <a:effectLst/>
                <a:latin typeface="Segoe UI" panose="020B0502040204020203" pitchFamily="34" charset="0"/>
                <a:hlinkClick r:id="rId5"/>
              </a:rPr>
              <a:t>virtual network</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VPN gateway</a:t>
            </a:r>
            <a:r>
              <a:rPr lang="en-IN" b="0" i="0" dirty="0">
                <a:solidFill>
                  <a:srgbClr val="171717"/>
                </a:solidFill>
                <a:effectLst/>
                <a:latin typeface="Segoe UI" panose="020B0502040204020203" pitchFamily="34" charset="0"/>
              </a:rPr>
              <a:t>. The </a:t>
            </a:r>
            <a:r>
              <a:rPr lang="en-IN" b="0" i="0" u="none" strike="noStrike" dirty="0">
                <a:solidFill>
                  <a:srgbClr val="171717"/>
                </a:solidFill>
                <a:effectLst/>
                <a:latin typeface="Segoe UI" panose="020B0502040204020203" pitchFamily="34" charset="0"/>
                <a:hlinkClick r:id="rId6"/>
              </a:rPr>
              <a:t>VPN gateway</a:t>
            </a:r>
            <a:r>
              <a:rPr lang="en-IN" b="0" i="0" dirty="0">
                <a:solidFill>
                  <a:srgbClr val="171717"/>
                </a:solidFill>
                <a:effectLst/>
                <a:latin typeface="Segoe UI" panose="020B0502040204020203" pitchFamily="34" charset="0"/>
              </a:rPr>
              <a:t> service enables you to connect the virtual network to the on-premises network through a VPN appliance or to connect to Azure Stack through a site-to-site VPN tunnel. For more information, see </a:t>
            </a:r>
            <a:r>
              <a:rPr lang="en-IN" b="0" i="0" u="none" strike="noStrike" dirty="0">
                <a:solidFill>
                  <a:srgbClr val="171717"/>
                </a:solidFill>
                <a:effectLst/>
                <a:latin typeface="Segoe UI" panose="020B0502040204020203" pitchFamily="34" charset="0"/>
                <a:hlinkClick r:id="rId7"/>
              </a:rPr>
              <a:t>Connect an on-premises network to a Microsoft Azure virtual network</a:t>
            </a:r>
            <a:r>
              <a:rPr lang="en-IN" b="0" i="0" dirty="0">
                <a:solidFill>
                  <a:srgbClr val="171717"/>
                </a:solidFill>
                <a:effectLst/>
                <a:latin typeface="Segoe UI" panose="020B0502040204020203" pitchFamily="34" charset="0"/>
              </a:rPr>
              <a:t>. The VPN gateway includes the following elements:</a:t>
            </a:r>
          </a:p>
          <a:p>
            <a:pPr marL="742950" lvl="1" indent="-285750" algn="l">
              <a:buFont typeface="Arial" panose="020B0604020202020204" pitchFamily="34" charset="0"/>
              <a:buChar char="•"/>
            </a:pPr>
            <a:r>
              <a:rPr lang="en-IN" b="1" i="0" dirty="0">
                <a:solidFill>
                  <a:srgbClr val="171717"/>
                </a:solidFill>
                <a:effectLst/>
                <a:latin typeface="Segoe UI" panose="020B0502040204020203" pitchFamily="34" charset="0"/>
              </a:rPr>
              <a:t>Virtual network gateway</a:t>
            </a:r>
            <a:r>
              <a:rPr lang="en-IN" b="0" i="0" dirty="0">
                <a:solidFill>
                  <a:srgbClr val="171717"/>
                </a:solidFill>
                <a:effectLst/>
                <a:latin typeface="Segoe UI" panose="020B0502040204020203" pitchFamily="34" charset="0"/>
              </a:rPr>
              <a:t>. A resource that provides a virtual VPN appliance for the virtual network. It is responsible for routing traffic from the on-premises network to the virtual network.</a:t>
            </a:r>
          </a:p>
          <a:p>
            <a:pPr marL="742950" lvl="1" indent="-285750" algn="l">
              <a:buFont typeface="Arial" panose="020B0604020202020204" pitchFamily="34" charset="0"/>
              <a:buChar char="•"/>
            </a:pPr>
            <a:r>
              <a:rPr lang="en-IN" b="1" i="0" dirty="0">
                <a:solidFill>
                  <a:srgbClr val="171717"/>
                </a:solidFill>
                <a:effectLst/>
                <a:latin typeface="Segoe UI" panose="020B0502040204020203" pitchFamily="34" charset="0"/>
              </a:rPr>
              <a:t>Local network gateway</a:t>
            </a:r>
            <a:r>
              <a:rPr lang="en-IN" b="0" i="0" dirty="0">
                <a:solidFill>
                  <a:srgbClr val="171717"/>
                </a:solidFill>
                <a:effectLst/>
                <a:latin typeface="Segoe UI" panose="020B0502040204020203" pitchFamily="34" charset="0"/>
              </a:rPr>
              <a:t>. An abstraction of the on-premises VPN appliance. Network traffic from the cloud application to the on-premises network is routed through this gateway.</a:t>
            </a:r>
          </a:p>
          <a:p>
            <a:pPr marL="742950" lvl="1" indent="-285750" algn="l">
              <a:buFont typeface="Arial" panose="020B0604020202020204" pitchFamily="34" charset="0"/>
              <a:buChar char="•"/>
            </a:pPr>
            <a:r>
              <a:rPr lang="en-IN" b="1" i="0" dirty="0">
                <a:solidFill>
                  <a:srgbClr val="171717"/>
                </a:solidFill>
                <a:effectLst/>
                <a:latin typeface="Segoe UI" panose="020B0502040204020203" pitchFamily="34" charset="0"/>
              </a:rPr>
              <a:t>Connection</a:t>
            </a:r>
            <a:r>
              <a:rPr lang="en-IN" b="0" i="0" dirty="0">
                <a:solidFill>
                  <a:srgbClr val="171717"/>
                </a:solidFill>
                <a:effectLst/>
                <a:latin typeface="Segoe UI" panose="020B0502040204020203" pitchFamily="34" charset="0"/>
              </a:rPr>
              <a:t>. The connection has properties that specify the connection type (</a:t>
            </a:r>
            <a:r>
              <a:rPr lang="en-IN" b="0" i="0" dirty="0" err="1">
                <a:solidFill>
                  <a:srgbClr val="171717"/>
                </a:solidFill>
                <a:effectLst/>
                <a:latin typeface="Segoe UI" panose="020B0502040204020203" pitchFamily="34" charset="0"/>
              </a:rPr>
              <a:t>IPSec</a:t>
            </a:r>
            <a:r>
              <a:rPr lang="en-IN" b="0" i="0" dirty="0">
                <a:solidFill>
                  <a:srgbClr val="171717"/>
                </a:solidFill>
                <a:effectLst/>
                <a:latin typeface="Segoe UI" panose="020B0502040204020203" pitchFamily="34" charset="0"/>
              </a:rPr>
              <a:t>) and the key shared with the on-premises VPN appliance to encrypt traffic.</a:t>
            </a:r>
          </a:p>
          <a:p>
            <a:pPr marL="742950" lvl="1" indent="-285750" algn="l">
              <a:buFont typeface="Arial" panose="020B0604020202020204" pitchFamily="34" charset="0"/>
              <a:buChar char="•"/>
            </a:pPr>
            <a:r>
              <a:rPr lang="en-IN" b="1" i="0" dirty="0">
                <a:solidFill>
                  <a:srgbClr val="171717"/>
                </a:solidFill>
                <a:effectLst/>
                <a:latin typeface="Segoe UI" panose="020B0502040204020203" pitchFamily="34" charset="0"/>
              </a:rPr>
              <a:t>Gateway subnet</a:t>
            </a:r>
            <a:r>
              <a:rPr lang="en-IN" b="0" i="0" dirty="0">
                <a:solidFill>
                  <a:srgbClr val="171717"/>
                </a:solidFill>
                <a:effectLst/>
                <a:latin typeface="Segoe UI" panose="020B0502040204020203" pitchFamily="34" charset="0"/>
              </a:rPr>
              <a:t>. The virtual network gateway is held in its own subnet, which is subject to various requirements, described in the Recommendations section below.</a:t>
            </a:r>
          </a:p>
          <a:p>
            <a:pPr algn="l">
              <a:buFont typeface="Arial" panose="020B0604020202020204" pitchFamily="34" charset="0"/>
              <a:buChar char="•"/>
            </a:pPr>
            <a:r>
              <a:rPr lang="en-IN" b="1" i="0" dirty="0">
                <a:solidFill>
                  <a:srgbClr val="171717"/>
                </a:solidFill>
                <a:effectLst/>
                <a:latin typeface="Segoe UI" panose="020B0502040204020203" pitchFamily="34" charset="0"/>
              </a:rPr>
              <a:t>Cloud application</a:t>
            </a:r>
            <a:r>
              <a:rPr lang="en-IN" b="0" i="0" dirty="0">
                <a:solidFill>
                  <a:srgbClr val="171717"/>
                </a:solidFill>
                <a:effectLst/>
                <a:latin typeface="Segoe UI" panose="020B0502040204020203" pitchFamily="34" charset="0"/>
              </a:rPr>
              <a:t>. The application hosted in Azure. It might include multiple tiers, with multiple subnets connected through Azure load balancers. For more information about the application infrastructure, see </a:t>
            </a:r>
            <a:r>
              <a:rPr lang="en-IN" b="0" i="0" u="none" strike="noStrike" dirty="0">
                <a:solidFill>
                  <a:srgbClr val="171717"/>
                </a:solidFill>
                <a:effectLst/>
                <a:latin typeface="Segoe UI" panose="020B0502040204020203" pitchFamily="34" charset="0"/>
                <a:hlinkClick r:id="rId8"/>
              </a:rPr>
              <a:t>Running Windows VM workloads</a:t>
            </a:r>
            <a:r>
              <a:rPr lang="en-IN" b="0" i="0" dirty="0">
                <a:solidFill>
                  <a:srgbClr val="171717"/>
                </a:solidFill>
                <a:effectLst/>
                <a:latin typeface="Segoe UI" panose="020B0502040204020203" pitchFamily="34" charset="0"/>
              </a:rPr>
              <a:t> and </a:t>
            </a:r>
            <a:r>
              <a:rPr lang="en-IN" b="0" i="0" u="none" strike="noStrike" dirty="0">
                <a:solidFill>
                  <a:srgbClr val="171717"/>
                </a:solidFill>
                <a:effectLst/>
                <a:latin typeface="Segoe UI" panose="020B0502040204020203" pitchFamily="34" charset="0"/>
                <a:hlinkClick r:id="rId9"/>
              </a:rPr>
              <a:t>Running Linux VM workloads</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Internal load balancer</a:t>
            </a:r>
            <a:r>
              <a:rPr lang="en-IN" b="0" i="0" dirty="0">
                <a:solidFill>
                  <a:srgbClr val="171717"/>
                </a:solidFill>
                <a:effectLst/>
                <a:latin typeface="Segoe UI" panose="020B0502040204020203" pitchFamily="34" charset="0"/>
              </a:rPr>
              <a:t>. Network traffic from the VPN gateway is routed to the cloud application through an internal load balancer. The load balancer is located in the front-end subnet of the application.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Bastion</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10"/>
              </a:rPr>
              <a:t>Azure Bastion</a:t>
            </a:r>
            <a:r>
              <a:rPr lang="en-IN" b="0" i="0" dirty="0">
                <a:solidFill>
                  <a:srgbClr val="171717"/>
                </a:solidFill>
                <a:effectLst/>
                <a:latin typeface="Segoe UI" panose="020B0502040204020203" pitchFamily="34" charset="0"/>
              </a:rPr>
              <a:t> allows you to log into VMs in the virtual network through SSH or remote desktop protocol (RDP) without exposing the VMs directly to the internet. If you lose connectivity through the VPN, you can still use Bastion to manage the VMs in the virtual network.</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20</a:t>
            </a:fld>
            <a:endParaRPr lang="en-IN"/>
          </a:p>
        </p:txBody>
      </p:sp>
    </p:spTree>
    <p:extLst>
      <p:ext uri="{BB962C8B-B14F-4D97-AF65-F5344CB8AC3E}">
        <p14:creationId xmlns:p14="http://schemas.microsoft.com/office/powerpoint/2010/main" val="133593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corporate network</a:t>
            </a:r>
            <a:r>
              <a:rPr lang="en-IN" b="0" i="0" dirty="0">
                <a:solidFill>
                  <a:srgbClr val="171717"/>
                </a:solidFill>
                <a:effectLst/>
                <a:latin typeface="Segoe UI" panose="020B0502040204020203" pitchFamily="34" charset="0"/>
              </a:rPr>
              <a:t>. A private local-area network running within an organization.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ExpressRoute circuit</a:t>
            </a:r>
            <a:r>
              <a:rPr lang="en-IN" b="0" i="0" dirty="0">
                <a:solidFill>
                  <a:srgbClr val="171717"/>
                </a:solidFill>
                <a:effectLst/>
                <a:latin typeface="Segoe UI" panose="020B0502040204020203" pitchFamily="34" charset="0"/>
              </a:rPr>
              <a:t>. A layer 2 or layer 3 circuit supplied by the connectivity provider that joins the on-premises network with Azure through the edge routers. The circuit uses the hardware infrastructure managed by the connectivity provider.</a:t>
            </a:r>
          </a:p>
          <a:p>
            <a:pPr algn="l">
              <a:buFont typeface="Arial" panose="020B0604020202020204" pitchFamily="34" charset="0"/>
              <a:buChar char="•"/>
            </a:pPr>
            <a:r>
              <a:rPr lang="en-IN" b="1" i="0" dirty="0">
                <a:solidFill>
                  <a:srgbClr val="171717"/>
                </a:solidFill>
                <a:effectLst/>
                <a:latin typeface="Segoe UI" panose="020B0502040204020203" pitchFamily="34" charset="0"/>
              </a:rPr>
              <a:t>Local edge routers</a:t>
            </a:r>
            <a:r>
              <a:rPr lang="en-IN" b="0" i="0" dirty="0">
                <a:solidFill>
                  <a:srgbClr val="171717"/>
                </a:solidFill>
                <a:effectLst/>
                <a:latin typeface="Segoe UI" panose="020B0502040204020203" pitchFamily="34" charset="0"/>
              </a:rPr>
              <a:t>. Routers that connect the on-premises network to the circuit managed by the provider. Depending on how your connection is provisioned, you may need to provide the public IP addresses used by the routers.</a:t>
            </a:r>
          </a:p>
          <a:p>
            <a:pPr algn="l">
              <a:buFont typeface="Arial" panose="020B0604020202020204" pitchFamily="34" charset="0"/>
              <a:buChar char="•"/>
            </a:pPr>
            <a:r>
              <a:rPr lang="en-IN" b="1" i="0" dirty="0">
                <a:solidFill>
                  <a:srgbClr val="171717"/>
                </a:solidFill>
                <a:effectLst/>
                <a:latin typeface="Segoe UI" panose="020B0502040204020203" pitchFamily="34" charset="0"/>
              </a:rPr>
              <a:t>Microsoft edge routers</a:t>
            </a:r>
            <a:r>
              <a:rPr lang="en-IN" b="0" i="0" dirty="0">
                <a:solidFill>
                  <a:srgbClr val="171717"/>
                </a:solidFill>
                <a:effectLst/>
                <a:latin typeface="Segoe UI" panose="020B0502040204020203" pitchFamily="34" charset="0"/>
              </a:rPr>
              <a:t>. Two routers in an active-active highly available configuration. These routers enable a connectivity provider to connect their circuits directly to their datacenter. Depending on how your connection is provisioned, you may need to provide the public IP addresses used by the routers.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virtual networks (VNets)</a:t>
            </a:r>
            <a:r>
              <a:rPr lang="en-IN" b="0" i="0" dirty="0">
                <a:solidFill>
                  <a:srgbClr val="171717"/>
                </a:solidFill>
                <a:effectLst/>
                <a:latin typeface="Segoe UI" panose="020B0502040204020203" pitchFamily="34" charset="0"/>
              </a:rPr>
              <a:t>. Each VNet resides in a single Azure region, and can host multiple application tiers. Application tiers can be segmented using subnets in each VNet.</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public services</a:t>
            </a:r>
            <a:r>
              <a:rPr lang="en-IN" b="0" i="0" dirty="0">
                <a:solidFill>
                  <a:srgbClr val="171717"/>
                </a:solidFill>
                <a:effectLst/>
                <a:latin typeface="Segoe UI" panose="020B0502040204020203" pitchFamily="34" charset="0"/>
              </a:rPr>
              <a:t>. Azure services that can be used within a hybrid application. These services are also available over the Internet, but accessing them using an ExpressRoute circuit provides low latency and more predictable performance, because traffic does not go through the Internet.</a:t>
            </a:r>
          </a:p>
          <a:p>
            <a:pPr algn="l">
              <a:buFont typeface="Arial" panose="020B0604020202020204" pitchFamily="34" charset="0"/>
              <a:buChar char="•"/>
            </a:pPr>
            <a:r>
              <a:rPr lang="en-IN" b="1" i="0" dirty="0">
                <a:solidFill>
                  <a:srgbClr val="171717"/>
                </a:solidFill>
                <a:effectLst/>
                <a:latin typeface="Segoe UI" panose="020B0502040204020203" pitchFamily="34" charset="0"/>
              </a:rPr>
              <a:t>Microsoft 365 services</a:t>
            </a:r>
            <a:r>
              <a:rPr lang="en-IN" b="0" i="0" dirty="0">
                <a:solidFill>
                  <a:srgbClr val="171717"/>
                </a:solidFill>
                <a:effectLst/>
                <a:latin typeface="Segoe UI" panose="020B0502040204020203" pitchFamily="34" charset="0"/>
              </a:rPr>
              <a:t>. The publicly available Microsoft 365 applications and services provided by Microsoft. Connections are performed using </a:t>
            </a:r>
            <a:r>
              <a:rPr lang="en-IN" b="0" i="0" u="none" strike="noStrike" dirty="0">
                <a:solidFill>
                  <a:srgbClr val="171717"/>
                </a:solidFill>
                <a:effectLst/>
                <a:latin typeface="Segoe UI" panose="020B0502040204020203" pitchFamily="34" charset="0"/>
                <a:hlinkClick r:id="rId3"/>
              </a:rPr>
              <a:t>Microsoft peering</a:t>
            </a:r>
            <a:r>
              <a:rPr lang="en-IN" b="0" i="0" dirty="0">
                <a:solidFill>
                  <a:srgbClr val="171717"/>
                </a:solidFill>
                <a:effectLst/>
                <a:latin typeface="Segoe UI" panose="020B0502040204020203" pitchFamily="34" charset="0"/>
              </a:rPr>
              <a:t>, with addresses that are either owned by your organization or supplied by your connectivity provider. You can also connect directly to Microsoft CRM Online through Microsoft peering.</a:t>
            </a:r>
          </a:p>
          <a:p>
            <a:pPr algn="l">
              <a:buFont typeface="Arial" panose="020B0604020202020204" pitchFamily="34" charset="0"/>
              <a:buChar char="•"/>
            </a:pPr>
            <a:r>
              <a:rPr lang="en-IN" b="1" i="0" dirty="0">
                <a:solidFill>
                  <a:srgbClr val="171717"/>
                </a:solidFill>
                <a:effectLst/>
                <a:latin typeface="Segoe UI" panose="020B0502040204020203" pitchFamily="34" charset="0"/>
              </a:rPr>
              <a:t>Connectivity providers</a:t>
            </a:r>
            <a:r>
              <a:rPr lang="en-IN" b="0" i="0" dirty="0">
                <a:solidFill>
                  <a:srgbClr val="171717"/>
                </a:solidFill>
                <a:effectLst/>
                <a:latin typeface="Segoe UI" panose="020B0502040204020203" pitchFamily="34" charset="0"/>
              </a:rPr>
              <a:t> (not shown). Companies that provide a connection either using layer 2 or layer 3 connectivity between your datacenter and an Azure datacenter.</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22</a:t>
            </a:fld>
            <a:endParaRPr lang="en-IN"/>
          </a:p>
        </p:txBody>
      </p:sp>
    </p:spTree>
    <p:extLst>
      <p:ext uri="{BB962C8B-B14F-4D97-AF65-F5344CB8AC3E}">
        <p14:creationId xmlns:p14="http://schemas.microsoft.com/office/powerpoint/2010/main" val="244412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Note that if the ExpressRoute circuit is unavailable, the VPN route will only handle private peering connections. Public peering and Microsoft peering connections will pass over the Internet.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23</a:t>
            </a:fld>
            <a:endParaRPr lang="en-IN"/>
          </a:p>
        </p:txBody>
      </p:sp>
    </p:spTree>
    <p:extLst>
      <p:ext uri="{BB962C8B-B14F-4D97-AF65-F5344CB8AC3E}">
        <p14:creationId xmlns:p14="http://schemas.microsoft.com/office/powerpoint/2010/main" val="407660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network</a:t>
            </a:r>
            <a:r>
              <a:rPr lang="en-IN" b="0" i="0" dirty="0">
                <a:solidFill>
                  <a:srgbClr val="171717"/>
                </a:solidFill>
                <a:effectLst/>
                <a:latin typeface="Segoe UI" panose="020B0502040204020203" pitchFamily="34" charset="0"/>
              </a:rPr>
              <a:t>. A private local-area network running within an organization.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VPN appliance</a:t>
            </a:r>
            <a:r>
              <a:rPr lang="en-IN" b="0" i="0" dirty="0">
                <a:solidFill>
                  <a:srgbClr val="171717"/>
                </a:solidFill>
                <a:effectLst/>
                <a:latin typeface="Segoe UI" panose="020B0502040204020203" pitchFamily="34" charset="0"/>
              </a:rPr>
              <a:t>. A device or service that provides external connectivity to the on-premises network. The VPN appliance may be a hardware device, or it can be a software solution such as the Routing and Remote Access Service (RRAS) in Windows Server 2012. For a list of supported VPN appliances and information on configuring selected VPN appliances for connecting to Azure, see </a:t>
            </a:r>
            <a:r>
              <a:rPr lang="en-IN" b="0" i="0" u="none" strike="noStrike" dirty="0">
                <a:solidFill>
                  <a:srgbClr val="171717"/>
                </a:solidFill>
                <a:effectLst/>
                <a:latin typeface="Segoe UI" panose="020B0502040204020203" pitchFamily="34" charset="0"/>
                <a:hlinkClick r:id="rId3"/>
              </a:rPr>
              <a:t>About VPN devices for Site-to-Site VPN Gateway connections</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ExpressRoute circuit</a:t>
            </a:r>
            <a:r>
              <a:rPr lang="en-IN" b="0" i="0" dirty="0">
                <a:solidFill>
                  <a:srgbClr val="171717"/>
                </a:solidFill>
                <a:effectLst/>
                <a:latin typeface="Segoe UI" panose="020B0502040204020203" pitchFamily="34" charset="0"/>
              </a:rPr>
              <a:t>. A layer 2 or layer 3 circuit supplied by the connectivity provider that joins the on-premises network with Azure through the edge routers. The circuit uses the hardware infrastructure managed by the connectivity provider.</a:t>
            </a:r>
          </a:p>
          <a:p>
            <a:pPr algn="l">
              <a:buFont typeface="Arial" panose="020B0604020202020204" pitchFamily="34" charset="0"/>
              <a:buChar char="•"/>
            </a:pPr>
            <a:r>
              <a:rPr lang="en-IN" b="1" i="0" dirty="0">
                <a:solidFill>
                  <a:srgbClr val="171717"/>
                </a:solidFill>
                <a:effectLst/>
                <a:latin typeface="Segoe UI" panose="020B0502040204020203" pitchFamily="34" charset="0"/>
              </a:rPr>
              <a:t>ExpressRoute virtual network gateway</a:t>
            </a:r>
            <a:r>
              <a:rPr lang="en-IN" b="0" i="0" dirty="0">
                <a:solidFill>
                  <a:srgbClr val="171717"/>
                </a:solidFill>
                <a:effectLst/>
                <a:latin typeface="Segoe UI" panose="020B0502040204020203" pitchFamily="34" charset="0"/>
              </a:rPr>
              <a:t>. The ExpressRoute virtual network gateway enables the VNet to connect to the ExpressRoute circuit used for connectivity with your on-premises network.</a:t>
            </a:r>
          </a:p>
          <a:p>
            <a:pPr algn="l">
              <a:buFont typeface="Arial" panose="020B0604020202020204" pitchFamily="34" charset="0"/>
              <a:buChar char="•"/>
            </a:pPr>
            <a:r>
              <a:rPr lang="en-IN" b="1" i="0" dirty="0">
                <a:solidFill>
                  <a:srgbClr val="171717"/>
                </a:solidFill>
                <a:effectLst/>
                <a:latin typeface="Segoe UI" panose="020B0502040204020203" pitchFamily="34" charset="0"/>
              </a:rPr>
              <a:t>VPN virtual network gateway</a:t>
            </a:r>
            <a:r>
              <a:rPr lang="en-IN" b="0" i="0" dirty="0">
                <a:solidFill>
                  <a:srgbClr val="171717"/>
                </a:solidFill>
                <a:effectLst/>
                <a:latin typeface="Segoe UI" panose="020B0502040204020203" pitchFamily="34" charset="0"/>
              </a:rPr>
              <a:t>. The VPN virtual network gateway enables the VNet to connect to the VPN appliance in the on-premises network. The VPN virtual network gateway is configured to accept requests from the on-premises network only through the VPN appliance. For more information, see </a:t>
            </a:r>
            <a:r>
              <a:rPr lang="en-IN" b="0" i="0" u="none" strike="noStrike" dirty="0">
                <a:solidFill>
                  <a:srgbClr val="171717"/>
                </a:solidFill>
                <a:effectLst/>
                <a:latin typeface="Segoe UI" panose="020B0502040204020203" pitchFamily="34" charset="0"/>
                <a:hlinkClick r:id="rId4"/>
              </a:rPr>
              <a:t>Connect an on-premises network to a Microsoft Azure virtual network</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VPN connection</a:t>
            </a:r>
            <a:r>
              <a:rPr lang="en-IN" b="0" i="0" dirty="0">
                <a:solidFill>
                  <a:srgbClr val="171717"/>
                </a:solidFill>
                <a:effectLst/>
                <a:latin typeface="Segoe UI" panose="020B0502040204020203" pitchFamily="34" charset="0"/>
              </a:rPr>
              <a:t>. The connection has properties that specify the connection type (</a:t>
            </a:r>
            <a:r>
              <a:rPr lang="en-IN" b="0" i="0" dirty="0" err="1">
                <a:solidFill>
                  <a:srgbClr val="171717"/>
                </a:solidFill>
                <a:effectLst/>
                <a:latin typeface="Segoe UI" panose="020B0502040204020203" pitchFamily="34" charset="0"/>
              </a:rPr>
              <a:t>IPSec</a:t>
            </a:r>
            <a:r>
              <a:rPr lang="en-IN" b="0" i="0" dirty="0">
                <a:solidFill>
                  <a:srgbClr val="171717"/>
                </a:solidFill>
                <a:effectLst/>
                <a:latin typeface="Segoe UI" panose="020B0502040204020203" pitchFamily="34" charset="0"/>
              </a:rPr>
              <a:t>) and the key shared with the on-premises VPN appliance to encrypt traffic.</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Virtual Network (VNet)</a:t>
            </a:r>
            <a:r>
              <a:rPr lang="en-IN" b="0" i="0" dirty="0">
                <a:solidFill>
                  <a:srgbClr val="171717"/>
                </a:solidFill>
                <a:effectLst/>
                <a:latin typeface="Segoe UI" panose="020B0502040204020203" pitchFamily="34" charset="0"/>
              </a:rPr>
              <a:t>. Each VNet resides in a single Azure region, and can host multiple application tiers. Application tiers can be segmented using subnets in each VNet.</a:t>
            </a:r>
          </a:p>
          <a:p>
            <a:pPr algn="l">
              <a:buFont typeface="Arial" panose="020B0604020202020204" pitchFamily="34" charset="0"/>
              <a:buChar char="•"/>
            </a:pPr>
            <a:r>
              <a:rPr lang="en-IN" b="1" i="0" dirty="0">
                <a:solidFill>
                  <a:srgbClr val="171717"/>
                </a:solidFill>
                <a:effectLst/>
                <a:latin typeface="Segoe UI" panose="020B0502040204020203" pitchFamily="34" charset="0"/>
              </a:rPr>
              <a:t>Gateway subnet</a:t>
            </a:r>
            <a:r>
              <a:rPr lang="en-IN" b="0" i="0" dirty="0">
                <a:solidFill>
                  <a:srgbClr val="171717"/>
                </a:solidFill>
                <a:effectLst/>
                <a:latin typeface="Segoe UI" panose="020B0502040204020203" pitchFamily="34" charset="0"/>
              </a:rPr>
              <a:t>. The virtual network gateways are held in the same subnet.</a:t>
            </a:r>
          </a:p>
          <a:p>
            <a:pPr algn="l">
              <a:buFont typeface="Arial" panose="020B0604020202020204" pitchFamily="34" charset="0"/>
              <a:buChar char="•"/>
            </a:pPr>
            <a:r>
              <a:rPr lang="en-IN" b="1" i="0" dirty="0">
                <a:solidFill>
                  <a:srgbClr val="171717"/>
                </a:solidFill>
                <a:effectLst/>
                <a:latin typeface="Segoe UI" panose="020B0502040204020203" pitchFamily="34" charset="0"/>
              </a:rPr>
              <a:t>Cloud application</a:t>
            </a:r>
            <a:r>
              <a:rPr lang="en-IN" b="0" i="0" dirty="0">
                <a:solidFill>
                  <a:srgbClr val="171717"/>
                </a:solidFill>
                <a:effectLst/>
                <a:latin typeface="Segoe UI" panose="020B0502040204020203" pitchFamily="34" charset="0"/>
              </a:rPr>
              <a:t>. The application hosted in Azure. It might include multiple tiers, with multiple subnets connected through Azure load balancers. For more information about the application infrastructure, see </a:t>
            </a:r>
            <a:r>
              <a:rPr lang="en-IN" b="0" i="0" u="none" strike="noStrike" dirty="0">
                <a:solidFill>
                  <a:srgbClr val="171717"/>
                </a:solidFill>
                <a:effectLst/>
                <a:latin typeface="Segoe UI" panose="020B0502040204020203" pitchFamily="34" charset="0"/>
                <a:hlinkClick r:id="rId5"/>
              </a:rPr>
              <a:t>Running Windows VM workloads</a:t>
            </a:r>
            <a:r>
              <a:rPr lang="en-IN" b="0" i="0" dirty="0">
                <a:solidFill>
                  <a:srgbClr val="171717"/>
                </a:solidFill>
                <a:effectLst/>
                <a:latin typeface="Segoe UI" panose="020B0502040204020203" pitchFamily="34" charset="0"/>
              </a:rPr>
              <a:t> and </a:t>
            </a:r>
            <a:r>
              <a:rPr lang="en-IN" b="0" i="0" u="none" strike="noStrike" dirty="0">
                <a:solidFill>
                  <a:srgbClr val="171717"/>
                </a:solidFill>
                <a:effectLst/>
                <a:latin typeface="Segoe UI" panose="020B0502040204020203" pitchFamily="34" charset="0"/>
                <a:hlinkClick r:id="rId6"/>
              </a:rPr>
              <a:t>Running Linux VM workloads</a:t>
            </a:r>
            <a:r>
              <a:rPr lang="en-IN" b="0" i="0" dirty="0">
                <a:solidFill>
                  <a:srgbClr val="171717"/>
                </a:solidFill>
                <a:effectLst/>
                <a:latin typeface="Segoe UI" panose="020B0502040204020203" pitchFamily="34" charset="0"/>
              </a:rPr>
              <a: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24</a:t>
            </a:fld>
            <a:endParaRPr lang="en-IN"/>
          </a:p>
        </p:txBody>
      </p:sp>
    </p:spTree>
    <p:extLst>
      <p:ext uri="{BB962C8B-B14F-4D97-AF65-F5344CB8AC3E}">
        <p14:creationId xmlns:p14="http://schemas.microsoft.com/office/powerpoint/2010/main" val="2801589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The benefits of using a hub and spoke configuration include cost savings, overcoming subscription limits, and workload isolation.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25</a:t>
            </a:fld>
            <a:endParaRPr lang="en-IN"/>
          </a:p>
        </p:txBody>
      </p:sp>
    </p:spTree>
    <p:extLst>
      <p:ext uri="{BB962C8B-B14F-4D97-AF65-F5344CB8AC3E}">
        <p14:creationId xmlns:p14="http://schemas.microsoft.com/office/powerpoint/2010/main" val="2560273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The benefits of using a hub and spoke configuration include cost savings, overcoming subscription limits, and workload isolation.</a:t>
            </a:r>
          </a:p>
          <a:p>
            <a:endParaRPr lang="en-IN" dirty="0"/>
          </a:p>
          <a:p>
            <a:pPr algn="l"/>
            <a:r>
              <a:rPr lang="en-IN" b="1" i="0" dirty="0">
                <a:solidFill>
                  <a:srgbClr val="171717"/>
                </a:solidFill>
                <a:effectLst/>
                <a:latin typeface="Segoe UI" panose="020B0502040204020203" pitchFamily="34" charset="0"/>
              </a:rPr>
              <a:t>Hub virtual network:</a:t>
            </a:r>
            <a:r>
              <a:rPr lang="en-IN" b="0" i="0" dirty="0">
                <a:solidFill>
                  <a:srgbClr val="171717"/>
                </a:solidFill>
                <a:effectLst/>
                <a:latin typeface="Segoe UI" panose="020B0502040204020203" pitchFamily="34" charset="0"/>
              </a:rPr>
              <a:t> The hub virtual network is the central point of connectivity to your on-premises network and a place to host services that can be consumed by the different workloads hosted in the spoke virtual networks.</a:t>
            </a:r>
          </a:p>
          <a:p>
            <a:pPr algn="l"/>
            <a:r>
              <a:rPr lang="en-IN" b="1" i="0" dirty="0">
                <a:solidFill>
                  <a:srgbClr val="171717"/>
                </a:solidFill>
                <a:effectLst/>
                <a:latin typeface="Segoe UI" panose="020B0502040204020203" pitchFamily="34" charset="0"/>
              </a:rPr>
              <a:t>Spoke virtual networks:</a:t>
            </a:r>
            <a:r>
              <a:rPr lang="en-IN" b="0" i="0" dirty="0">
                <a:solidFill>
                  <a:srgbClr val="171717"/>
                </a:solidFill>
                <a:effectLst/>
                <a:latin typeface="Segoe UI" panose="020B0502040204020203" pitchFamily="34" charset="0"/>
              </a:rPr>
              <a:t> Spoke virtual networks are used to isolate workloads in their own virtual networks, managed separately from other spokes. Each workload might include multiple tiers, with multiple subnets connected through Azure load balancers.</a:t>
            </a:r>
          </a:p>
          <a:p>
            <a:pPr algn="l"/>
            <a:r>
              <a:rPr lang="en-IN" b="1" i="0" dirty="0">
                <a:solidFill>
                  <a:srgbClr val="171717"/>
                </a:solidFill>
                <a:effectLst/>
                <a:latin typeface="Segoe UI" panose="020B0502040204020203" pitchFamily="34" charset="0"/>
              </a:rPr>
              <a:t>Virtual network peering:</a:t>
            </a:r>
            <a:r>
              <a:rPr lang="en-IN" b="0" i="0" dirty="0">
                <a:solidFill>
                  <a:srgbClr val="171717"/>
                </a:solidFill>
                <a:effectLst/>
                <a:latin typeface="Segoe UI" panose="020B0502040204020203" pitchFamily="34" charset="0"/>
              </a:rPr>
              <a:t> Two virtual networks can be connected using a </a:t>
            </a:r>
            <a:r>
              <a:rPr lang="en-IN" b="0" i="0" u="none" strike="noStrike" dirty="0">
                <a:solidFill>
                  <a:srgbClr val="171717"/>
                </a:solidFill>
                <a:effectLst/>
                <a:latin typeface="Segoe UI" panose="020B0502040204020203" pitchFamily="34" charset="0"/>
                <a:hlinkClick r:id="rId3"/>
              </a:rPr>
              <a:t>peering connection</a:t>
            </a:r>
            <a:r>
              <a:rPr lang="en-IN" b="0" i="0" dirty="0">
                <a:solidFill>
                  <a:srgbClr val="171717"/>
                </a:solidFill>
                <a:effectLst/>
                <a:latin typeface="Segoe UI" panose="020B0502040204020203" pitchFamily="34" charset="0"/>
              </a:rPr>
              <a:t>. Peering connections are non-transitive, low latency connections between virtual networks. Once peered, the virtual networks exchange traffic by using the Azure backbone without the need for a router.</a:t>
            </a:r>
          </a:p>
          <a:p>
            <a:pPr algn="l"/>
            <a:r>
              <a:rPr lang="en-IN" b="1" i="0" dirty="0">
                <a:solidFill>
                  <a:srgbClr val="171717"/>
                </a:solidFill>
                <a:effectLst/>
                <a:latin typeface="Segoe UI" panose="020B0502040204020203" pitchFamily="34" charset="0"/>
              </a:rPr>
              <a:t>Bastion Host:</a:t>
            </a:r>
            <a:r>
              <a:rPr lang="en-IN" b="0" i="0" dirty="0">
                <a:solidFill>
                  <a:srgbClr val="171717"/>
                </a:solidFill>
                <a:effectLst/>
                <a:latin typeface="Segoe UI" panose="020B0502040204020203" pitchFamily="34" charset="0"/>
              </a:rPr>
              <a:t> Azure Bastion lets you securely connect to a virtual machine using your browser and the Azure portal. An Azure Bastion host is deployed inside an Azure Virtual Network and can access virtual machines in the VNet, or virtual machines in peered VNets.</a:t>
            </a:r>
          </a:p>
          <a:p>
            <a:pPr algn="l"/>
            <a:r>
              <a:rPr lang="en-IN" b="1" i="0" dirty="0">
                <a:solidFill>
                  <a:srgbClr val="171717"/>
                </a:solidFill>
                <a:effectLst/>
                <a:latin typeface="Segoe UI" panose="020B0502040204020203" pitchFamily="34" charset="0"/>
              </a:rPr>
              <a:t>Azure Firewall:</a:t>
            </a:r>
            <a:r>
              <a:rPr lang="en-IN" b="0" i="0" dirty="0">
                <a:solidFill>
                  <a:srgbClr val="171717"/>
                </a:solidFill>
                <a:effectLst/>
                <a:latin typeface="Segoe UI" panose="020B0502040204020203" pitchFamily="34" charset="0"/>
              </a:rPr>
              <a:t> Azure Firewall is a managed firewall as a service. The Firewall instance is placed in its own subnet.</a:t>
            </a:r>
          </a:p>
          <a:p>
            <a:pPr algn="l"/>
            <a:r>
              <a:rPr lang="en-IN" b="1" i="0" dirty="0">
                <a:solidFill>
                  <a:srgbClr val="171717"/>
                </a:solidFill>
                <a:effectLst/>
                <a:latin typeface="Segoe UI" panose="020B0502040204020203" pitchFamily="34" charset="0"/>
              </a:rPr>
              <a:t>VPN virtual network gateway or ExpressRoute gateway</a:t>
            </a:r>
            <a:r>
              <a:rPr lang="en-IN" b="0" i="0" dirty="0">
                <a:solidFill>
                  <a:srgbClr val="171717"/>
                </a:solidFill>
                <a:effectLst/>
                <a:latin typeface="Segoe UI" panose="020B0502040204020203" pitchFamily="34" charset="0"/>
              </a:rPr>
              <a:t>. The virtual network gateway enables the virtual network to connect to the VPN device, or ExpressRoute circuit, used for connectivity with your on-premises network. For more information, see </a:t>
            </a:r>
            <a:r>
              <a:rPr lang="en-IN" b="0" i="0" u="none" strike="noStrike" dirty="0">
                <a:solidFill>
                  <a:srgbClr val="171717"/>
                </a:solidFill>
                <a:effectLst/>
                <a:latin typeface="Segoe UI" panose="020B0502040204020203" pitchFamily="34" charset="0"/>
                <a:hlinkClick r:id="rId4"/>
              </a:rPr>
              <a:t>Connect an on-premises network to a Microsoft Azure virtual network</a:t>
            </a:r>
            <a:r>
              <a:rPr lang="en-IN" b="0" i="0" dirty="0">
                <a:solidFill>
                  <a:srgbClr val="171717"/>
                </a:solidFill>
                <a:effectLst/>
                <a:latin typeface="Segoe UI" panose="020B0502040204020203" pitchFamily="34" charset="0"/>
              </a:rPr>
              <a:t>.</a:t>
            </a:r>
          </a:p>
          <a:p>
            <a:pPr algn="l"/>
            <a:r>
              <a:rPr lang="en-IN" b="1" i="0" dirty="0">
                <a:solidFill>
                  <a:srgbClr val="171717"/>
                </a:solidFill>
                <a:effectLst/>
                <a:latin typeface="Segoe UI" panose="020B0502040204020203" pitchFamily="34" charset="0"/>
              </a:rPr>
              <a:t>VPN device</a:t>
            </a:r>
            <a:r>
              <a:rPr lang="en-IN" b="0" i="0" dirty="0">
                <a:solidFill>
                  <a:srgbClr val="171717"/>
                </a:solidFill>
                <a:effectLst/>
                <a:latin typeface="Segoe UI" panose="020B0502040204020203" pitchFamily="34" charset="0"/>
              </a:rPr>
              <a:t>. A device or service that provides external connectivity to the on-premises network. The VPN device may be a hardware device or a software solution such as the Routing and Remote Access Service (RRAS) in Windows Server 2012. For more information, see </a:t>
            </a:r>
            <a:r>
              <a:rPr lang="en-IN" b="0" i="0" u="none" strike="noStrike" dirty="0">
                <a:solidFill>
                  <a:srgbClr val="171717"/>
                </a:solidFill>
                <a:effectLst/>
                <a:latin typeface="Segoe UI" panose="020B0502040204020203" pitchFamily="34" charset="0"/>
                <a:hlinkClick r:id="rId5"/>
              </a:rPr>
              <a:t>About VPN devices for Site-to-Site VPN Gateway connections</a:t>
            </a:r>
            <a:r>
              <a:rPr lang="en-IN" b="0" i="0" dirty="0">
                <a:solidFill>
                  <a:srgbClr val="171717"/>
                </a:solidFill>
                <a:effectLst/>
                <a:latin typeface="Segoe UI" panose="020B0502040204020203" pitchFamily="34" charset="0"/>
              </a:rPr>
              <a: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26</a:t>
            </a:fld>
            <a:endParaRPr lang="en-IN"/>
          </a:p>
        </p:txBody>
      </p:sp>
    </p:spTree>
    <p:extLst>
      <p:ext uri="{BB962C8B-B14F-4D97-AF65-F5344CB8AC3E}">
        <p14:creationId xmlns:p14="http://schemas.microsoft.com/office/powerpoint/2010/main" val="344334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a:t>
            </a:fld>
            <a:endParaRPr lang="en-IN"/>
          </a:p>
        </p:txBody>
      </p:sp>
    </p:spTree>
    <p:extLst>
      <p:ext uri="{BB962C8B-B14F-4D97-AF65-F5344CB8AC3E}">
        <p14:creationId xmlns:p14="http://schemas.microsoft.com/office/powerpoint/2010/main" val="3990722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The benefits of using a hub and spoke configuration include cost savings, overcoming subscription limits, and workload isolation.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27</a:t>
            </a:fld>
            <a:endParaRPr lang="en-IN"/>
          </a:p>
        </p:txBody>
      </p:sp>
    </p:spTree>
    <p:extLst>
      <p:ext uri="{BB962C8B-B14F-4D97-AF65-F5344CB8AC3E}">
        <p14:creationId xmlns:p14="http://schemas.microsoft.com/office/powerpoint/2010/main" val="357814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network</a:t>
            </a:r>
            <a:r>
              <a:rPr lang="en-IN" b="0" i="0" dirty="0">
                <a:solidFill>
                  <a:srgbClr val="171717"/>
                </a:solidFill>
                <a:effectLst/>
                <a:latin typeface="Segoe UI" panose="020B0502040204020203" pitchFamily="34" charset="0"/>
              </a:rPr>
              <a:t>. A private local-area network implemented in an organization.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virtual network</a:t>
            </a:r>
            <a:r>
              <a:rPr lang="en-IN" b="0" i="0" dirty="0">
                <a:solidFill>
                  <a:srgbClr val="171717"/>
                </a:solidFill>
                <a:effectLst/>
                <a:latin typeface="Segoe UI" panose="020B0502040204020203" pitchFamily="34" charset="0"/>
              </a:rPr>
              <a:t>. The virtual network hosts the application and other resources running in Azure.</a:t>
            </a:r>
          </a:p>
          <a:p>
            <a:pPr algn="l">
              <a:buFont typeface="Arial" panose="020B0604020202020204" pitchFamily="34" charset="0"/>
              <a:buChar char="•"/>
            </a:pPr>
            <a:r>
              <a:rPr lang="en-IN" b="1" i="0" dirty="0">
                <a:solidFill>
                  <a:srgbClr val="171717"/>
                </a:solidFill>
                <a:effectLst/>
                <a:latin typeface="Segoe UI" panose="020B0502040204020203" pitchFamily="34" charset="0"/>
              </a:rPr>
              <a:t>Gateway</a:t>
            </a:r>
            <a:r>
              <a:rPr lang="en-IN" b="0" i="0" dirty="0">
                <a:solidFill>
                  <a:srgbClr val="171717"/>
                </a:solidFill>
                <a:effectLst/>
                <a:latin typeface="Segoe UI" panose="020B0502040204020203" pitchFamily="34" charset="0"/>
              </a:rPr>
              <a:t>. The gateway provides connectivity between the routers in the on-premises network and the virtual network. The gateway is placed in its own subnet.</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Firewall</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3"/>
              </a:rPr>
              <a:t>Azure Firewall</a:t>
            </a:r>
            <a:r>
              <a:rPr lang="en-IN" b="0" i="0" dirty="0">
                <a:solidFill>
                  <a:srgbClr val="171717"/>
                </a:solidFill>
                <a:effectLst/>
                <a:latin typeface="Segoe UI" panose="020B0502040204020203" pitchFamily="34" charset="0"/>
              </a:rPr>
              <a:t> is a managed firewall as a service. The Firewall instance is placed in its own subnet.</a:t>
            </a:r>
          </a:p>
          <a:p>
            <a:pPr algn="l">
              <a:buFont typeface="Arial" panose="020B0604020202020204" pitchFamily="34" charset="0"/>
              <a:buChar char="•"/>
            </a:pPr>
            <a:r>
              <a:rPr lang="en-IN" b="1" i="0" dirty="0">
                <a:solidFill>
                  <a:srgbClr val="171717"/>
                </a:solidFill>
                <a:effectLst/>
                <a:latin typeface="Segoe UI" panose="020B0502040204020203" pitchFamily="34" charset="0"/>
              </a:rPr>
              <a:t>Virtual network routes</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4"/>
              </a:rPr>
              <a:t>Virtual network routes</a:t>
            </a:r>
            <a:r>
              <a:rPr lang="en-IN" b="0" i="0" dirty="0">
                <a:solidFill>
                  <a:srgbClr val="171717"/>
                </a:solidFill>
                <a:effectLst/>
                <a:latin typeface="Segoe UI" panose="020B0502040204020203" pitchFamily="34" charset="0"/>
              </a:rPr>
              <a:t> define the flow of IP traffic within the Azure virtual network. In the diagram shown above, there are two user-defined route tables.</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In the gateway subnet, traffic sent to the web-tier subnet (10.0.1.0/24) is routed through the Azure Firewall instance.</a:t>
            </a:r>
          </a:p>
          <a:p>
            <a:pPr marL="742950" lvl="1" indent="-285750" algn="l">
              <a:buFont typeface="Arial" panose="020B0604020202020204" pitchFamily="34" charset="0"/>
              <a:buChar char="•"/>
            </a:pPr>
            <a:r>
              <a:rPr lang="en-IN" b="0" i="0" dirty="0">
                <a:solidFill>
                  <a:srgbClr val="171717"/>
                </a:solidFill>
                <a:effectLst/>
                <a:latin typeface="Segoe UI" panose="020B0502040204020203" pitchFamily="34" charset="0"/>
              </a:rPr>
              <a:t>In the web tier subnet, Since there is no route for address space of the VNet itself to point to Azure firewall, web tier instances are able to communicate directly to each other, not via Azure Firewall.</a:t>
            </a:r>
          </a:p>
          <a:p>
            <a:pPr algn="l">
              <a:buFont typeface="Arial" panose="020B0604020202020204" pitchFamily="34" charset="0"/>
              <a:buChar char="•"/>
            </a:pPr>
            <a:r>
              <a:rPr lang="en-IN" b="1" i="0" dirty="0">
                <a:solidFill>
                  <a:srgbClr val="171717"/>
                </a:solidFill>
                <a:effectLst/>
                <a:latin typeface="Segoe UI" panose="020B0502040204020203" pitchFamily="34" charset="0"/>
              </a:rPr>
              <a:t>Network security groups</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5"/>
              </a:rPr>
              <a:t>security groups</a:t>
            </a:r>
            <a:r>
              <a:rPr lang="en-IN" b="0" i="0" dirty="0">
                <a:solidFill>
                  <a:srgbClr val="171717"/>
                </a:solidFill>
                <a:effectLst/>
                <a:latin typeface="Segoe UI" panose="020B0502040204020203" pitchFamily="34" charset="0"/>
              </a:rPr>
              <a:t> to restrict network traffic within the virtual network. For example, in the deployment provided with this reference architecture, the web tier subnet allows TCP traffic from the on-premises network and from within the virtual network; the business tier allows traffic from the web tier, and the data tier allows traffic from the business tier.</a:t>
            </a:r>
          </a:p>
          <a:p>
            <a:pPr algn="l">
              <a:buFont typeface="Arial" panose="020B0604020202020204" pitchFamily="34" charset="0"/>
              <a:buChar char="•"/>
            </a:pPr>
            <a:r>
              <a:rPr lang="en-IN" b="1" i="0" dirty="0">
                <a:solidFill>
                  <a:srgbClr val="171717"/>
                </a:solidFill>
                <a:effectLst/>
                <a:latin typeface="Segoe UI" panose="020B0502040204020203" pitchFamily="34" charset="0"/>
              </a:rPr>
              <a:t>Bastion</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6"/>
              </a:rPr>
              <a:t>Azure Bastion</a:t>
            </a:r>
            <a:r>
              <a:rPr lang="en-IN" b="0" i="0" dirty="0">
                <a:solidFill>
                  <a:srgbClr val="171717"/>
                </a:solidFill>
                <a:effectLst/>
                <a:latin typeface="Segoe UI" panose="020B0502040204020203" pitchFamily="34" charset="0"/>
              </a:rPr>
              <a:t> allows you to log into VMs in the virtual network through SSH or remote desktop protocol (RDP) without exposing the VMs directly to the internet. Use Bastion to manage the VMs in the virtual network.</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29</a:t>
            </a:fld>
            <a:endParaRPr lang="en-IN"/>
          </a:p>
        </p:txBody>
      </p:sp>
    </p:spTree>
    <p:extLst>
      <p:ext uri="{BB962C8B-B14F-4D97-AF65-F5344CB8AC3E}">
        <p14:creationId xmlns:p14="http://schemas.microsoft.com/office/powerpoint/2010/main" val="5473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Department of Defense (DoD) customers who deploy workloads to Azure have asked for guidance to set up secure virtual networks and configure the security tools and services that are stipulated by DoD standards and practice.</a:t>
            </a:r>
          </a:p>
          <a:p>
            <a:endParaRPr lang="en-US" dirty="0"/>
          </a:p>
          <a:p>
            <a:endParaRPr lang="en-US" dirty="0"/>
          </a:p>
          <a:p>
            <a:pPr algn="l"/>
            <a:r>
              <a:rPr lang="en-US" dirty="0"/>
              <a:t>Secure Cloud Computing Architecture (SCCA) </a:t>
            </a:r>
            <a:r>
              <a:rPr lang="en-US" b="0" i="0" dirty="0">
                <a:solidFill>
                  <a:srgbClr val="E6E6E6"/>
                </a:solidFill>
                <a:effectLst/>
                <a:latin typeface="Segoe UI" panose="020B0502040204020203" pitchFamily="34" charset="0"/>
              </a:rPr>
              <a:t>has four components:</a:t>
            </a:r>
          </a:p>
          <a:p>
            <a:pPr algn="l">
              <a:buFont typeface="Arial" panose="020B0604020202020204" pitchFamily="34" charset="0"/>
              <a:buChar char="•"/>
            </a:pPr>
            <a:r>
              <a:rPr lang="en-US" b="0" i="0" dirty="0">
                <a:solidFill>
                  <a:srgbClr val="E6E6E6"/>
                </a:solidFill>
                <a:effectLst/>
                <a:latin typeface="Segoe UI" panose="020B0502040204020203" pitchFamily="34" charset="0"/>
              </a:rPr>
              <a:t>Boundary Cloud Access Point (BCAP)</a:t>
            </a:r>
          </a:p>
          <a:p>
            <a:pPr algn="l">
              <a:buFont typeface="Arial" panose="020B0604020202020204" pitchFamily="34" charset="0"/>
              <a:buChar char="•"/>
            </a:pPr>
            <a:r>
              <a:rPr lang="en-US" b="0" i="0" dirty="0">
                <a:solidFill>
                  <a:srgbClr val="E6E6E6"/>
                </a:solidFill>
                <a:effectLst/>
                <a:latin typeface="Segoe UI" panose="020B0502040204020203" pitchFamily="34" charset="0"/>
              </a:rPr>
              <a:t>Virtual Datacenter Security Stack (VDSS)</a:t>
            </a:r>
          </a:p>
          <a:p>
            <a:pPr algn="l">
              <a:buFont typeface="Arial" panose="020B0604020202020204" pitchFamily="34" charset="0"/>
              <a:buChar char="•"/>
            </a:pPr>
            <a:r>
              <a:rPr lang="en-US" b="0" i="0" dirty="0">
                <a:solidFill>
                  <a:srgbClr val="E6E6E6"/>
                </a:solidFill>
                <a:effectLst/>
                <a:latin typeface="Segoe UI" panose="020B0502040204020203" pitchFamily="34" charset="0"/>
              </a:rPr>
              <a:t>Virtual Datacenter Managed Services (VDMS)</a:t>
            </a:r>
          </a:p>
          <a:p>
            <a:pPr algn="l">
              <a:buFont typeface="Arial" panose="020B0604020202020204" pitchFamily="34" charset="0"/>
              <a:buChar char="•"/>
            </a:pPr>
            <a:r>
              <a:rPr lang="en-US" b="0" i="0" dirty="0">
                <a:solidFill>
                  <a:srgbClr val="E6E6E6"/>
                </a:solidFill>
                <a:effectLst/>
                <a:latin typeface="Segoe UI" panose="020B0502040204020203" pitchFamily="34" charset="0"/>
              </a:rPr>
              <a:t>Trusted Cloud Credential Manager (TCCM)</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Azure native tools in the following list to meet various requirements of SCCA:</a:t>
            </a: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3"/>
              </a:rPr>
              <a:t>Azure Monitor</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4"/>
              </a:rPr>
              <a:t>Azure Security Center</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Azure Network Watcher</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6"/>
              </a:rPr>
              <a:t>Azure Key Vault</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7"/>
              </a:rPr>
              <a:t>Azure Active Directory</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8"/>
              </a:rPr>
              <a:t>Azure Application Gateway</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9"/>
              </a:rPr>
              <a:t>Azure Firewall</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10"/>
              </a:rPr>
              <a:t>Azure Front Door</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11"/>
              </a:rPr>
              <a:t>Azure security groups</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12"/>
              </a:rPr>
              <a:t>Azure DDoS Protection</a:t>
            </a:r>
            <a:endParaRPr lang="en-US" b="0" i="0" dirty="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13"/>
              </a:rPr>
              <a:t>Azure Sentinel</a:t>
            </a:r>
            <a:endParaRPr lang="en-US" b="0" i="0" dirty="0">
              <a:solidFill>
                <a:srgbClr val="E6E6E6"/>
              </a:solidFill>
              <a:effectLst/>
              <a:latin typeface="Segoe UI" panose="020B0502040204020203" pitchFamily="34" charset="0"/>
            </a:endParaRPr>
          </a:p>
          <a:p>
            <a:br>
              <a:rPr lang="en-US" dirty="0"/>
            </a:br>
            <a:endParaRPr lang="en-US" b="0"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ED996846-AE39-468A-975A-8BF696CEE41E}" type="slidenum">
              <a:rPr lang="en-IN" smtClean="0"/>
              <a:t>31</a:t>
            </a:fld>
            <a:endParaRPr lang="en-IN"/>
          </a:p>
        </p:txBody>
      </p:sp>
    </p:spTree>
    <p:extLst>
      <p:ext uri="{BB962C8B-B14F-4D97-AF65-F5344CB8AC3E}">
        <p14:creationId xmlns:p14="http://schemas.microsoft.com/office/powerpoint/2010/main" val="3151765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35</a:t>
            </a:fld>
            <a:endParaRPr lang="en-IN"/>
          </a:p>
        </p:txBody>
      </p:sp>
    </p:spTree>
    <p:extLst>
      <p:ext uri="{BB962C8B-B14F-4D97-AF65-F5344CB8AC3E}">
        <p14:creationId xmlns:p14="http://schemas.microsoft.com/office/powerpoint/2010/main" val="69815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1" i="0" u="none" strike="noStrike" baseline="0" dirty="0">
                <a:solidFill>
                  <a:srgbClr val="000000"/>
                </a:solidFill>
                <a:latin typeface="SegoeUI-Bold"/>
              </a:rPr>
              <a:t>Recommendations</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Use the Standard or Premium tiers, because they support scale out, </a:t>
            </a:r>
            <a:r>
              <a:rPr lang="en-IN" sz="1800" b="0" i="0" u="none" strike="noStrike" baseline="0" dirty="0" err="1">
                <a:solidFill>
                  <a:srgbClr val="000000"/>
                </a:solidFill>
                <a:latin typeface="SegoeUI"/>
              </a:rPr>
              <a:t>autoscale</a:t>
            </a:r>
            <a:r>
              <a:rPr lang="en-IN" sz="1800" b="0" i="0" u="none" strike="noStrike" baseline="0" dirty="0">
                <a:solidFill>
                  <a:srgbClr val="000000"/>
                </a:solidFill>
                <a:latin typeface="SegoeUI"/>
              </a:rPr>
              <a:t>, and secure sockets layer (SSL).</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Provision the App Service plan and the SQL Database in the same region to minimize network latency.</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Enable autoscaling. If your application has a predictable, regular workload, schedule the instance counts ahead of time. If the workload is not predictable, use rule-based</a:t>
            </a:r>
          </a:p>
          <a:p>
            <a:pPr algn="l"/>
            <a:r>
              <a:rPr lang="en-IN" sz="1800" b="0" i="0" u="none" strike="noStrike" baseline="0" dirty="0">
                <a:solidFill>
                  <a:srgbClr val="000000"/>
                </a:solidFill>
                <a:latin typeface="SegoeUI"/>
              </a:rPr>
              <a:t>autoscaling to react to changes in load.</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Create a staging slot to deploy updates. By using a staging slot, you can verify the deployment succeeded, before swapping it into production. Using a staging slot also</a:t>
            </a:r>
          </a:p>
          <a:p>
            <a:pPr algn="l"/>
            <a:r>
              <a:rPr lang="en-IN" sz="1800" b="0" i="0" u="none" strike="noStrike" baseline="0" dirty="0">
                <a:solidFill>
                  <a:srgbClr val="000000"/>
                </a:solidFill>
                <a:latin typeface="SegoeUI"/>
              </a:rPr>
              <a:t>ensures that all instances are warmed up before being swapped into production.</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Don't use slots on your production deployment for testing, because all apps within the same App Service plan share the same VM instances. Instead, put test</a:t>
            </a:r>
          </a:p>
          <a:p>
            <a:pPr algn="l"/>
            <a:r>
              <a:rPr lang="en-IN" sz="1800" b="0" i="0" u="none" strike="noStrike" baseline="0" dirty="0">
                <a:solidFill>
                  <a:srgbClr val="000000"/>
                </a:solidFill>
                <a:latin typeface="SegoeUI"/>
              </a:rPr>
              <a:t>deployments into a separate App Service plan to isolate them from the production version.</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Store configuration settings as app settings. Define the app settings in your Resource Manager templates, or using PowerShell. Never check passwords, access keys, or</a:t>
            </a:r>
          </a:p>
          <a:p>
            <a:pPr algn="l"/>
            <a:r>
              <a:rPr lang="en-IN" sz="1800" b="0" i="0" u="none" strike="noStrike" baseline="0" dirty="0">
                <a:solidFill>
                  <a:srgbClr val="000000"/>
                </a:solidFill>
                <a:latin typeface="SegoeUI"/>
              </a:rPr>
              <a:t>connection strings into source control. Instead, pass these as parameters to a deployment script that stores these values as app settings.</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Consider using App Service authentication to implement authentication with an identity provider such as Azure Active Directory, Facebook, Google, or Twitter.</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Use SQL Database point-in-time restore to recover from human error by returning the database to an earlier point in time. Use geo-restore to recover from a service</a:t>
            </a:r>
          </a:p>
          <a:p>
            <a:pPr algn="l"/>
            <a:r>
              <a:rPr lang="en-IN" sz="1800" b="0" i="0" u="none" strike="noStrike" baseline="0" dirty="0">
                <a:solidFill>
                  <a:srgbClr val="000000"/>
                </a:solidFill>
                <a:latin typeface="SegoeUI"/>
              </a:rPr>
              <a:t>outage by restoring a database from a geo-redundant backup</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36</a:t>
            </a:fld>
            <a:endParaRPr lang="en-IN"/>
          </a:p>
        </p:txBody>
      </p:sp>
    </p:spTree>
    <p:extLst>
      <p:ext uri="{BB962C8B-B14F-4D97-AF65-F5344CB8AC3E}">
        <p14:creationId xmlns:p14="http://schemas.microsoft.com/office/powerpoint/2010/main" val="3878511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r>
              <a:rPr lang="en-IN" b="1" i="0" dirty="0">
                <a:solidFill>
                  <a:srgbClr val="171717"/>
                </a:solidFill>
                <a:effectLst/>
                <a:latin typeface="Segoe UI" panose="020B0502040204020203" pitchFamily="34" charset="0"/>
              </a:rPr>
              <a:t>App Service plan</a:t>
            </a:r>
            <a:r>
              <a:rPr lang="en-IN" b="0" i="0" dirty="0">
                <a:solidFill>
                  <a:srgbClr val="171717"/>
                </a:solidFill>
                <a:effectLst/>
                <a:latin typeface="Segoe UI" panose="020B0502040204020203" pitchFamily="34" charset="0"/>
              </a:rPr>
              <a:t>: An </a:t>
            </a:r>
            <a:r>
              <a:rPr lang="en-IN" b="0" i="0" u="none" strike="noStrike" dirty="0">
                <a:solidFill>
                  <a:srgbClr val="171717"/>
                </a:solidFill>
                <a:effectLst/>
                <a:latin typeface="Segoe UI" panose="020B0502040204020203" pitchFamily="34" charset="0"/>
                <a:hlinkClick r:id="rId3"/>
              </a:rPr>
              <a:t>App Service plan</a:t>
            </a:r>
            <a:r>
              <a:rPr lang="en-IN" b="0" i="0" dirty="0">
                <a:solidFill>
                  <a:srgbClr val="171717"/>
                </a:solidFill>
                <a:effectLst/>
                <a:latin typeface="Segoe UI" panose="020B0502040204020203" pitchFamily="34" charset="0"/>
              </a:rPr>
              <a:t> provides the managed virtual machines (VMs) that host your app. All apps associated with a plan run on the same VM instances.</a:t>
            </a:r>
          </a:p>
          <a:p>
            <a:pPr algn="l"/>
            <a:r>
              <a:rPr lang="en-IN" b="1" i="0" dirty="0">
                <a:solidFill>
                  <a:srgbClr val="171717"/>
                </a:solidFill>
                <a:effectLst/>
                <a:latin typeface="Segoe UI" panose="020B0502040204020203" pitchFamily="34" charset="0"/>
              </a:rPr>
              <a:t>App Service app</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4"/>
              </a:rPr>
              <a:t>Azure App Service</a:t>
            </a:r>
            <a:r>
              <a:rPr lang="en-IN" b="0" i="0" dirty="0">
                <a:solidFill>
                  <a:srgbClr val="171717"/>
                </a:solidFill>
                <a:effectLst/>
                <a:latin typeface="Segoe UI" panose="020B0502040204020203" pitchFamily="34" charset="0"/>
              </a:rPr>
              <a:t> is a fully managed platform for creating and deploying cloud applications.</a:t>
            </a:r>
          </a:p>
          <a:p>
            <a:pPr algn="l"/>
            <a:r>
              <a:rPr lang="en-IN" b="1" i="0" dirty="0">
                <a:solidFill>
                  <a:srgbClr val="171717"/>
                </a:solidFill>
                <a:effectLst/>
                <a:latin typeface="Segoe UI" panose="020B0502040204020203" pitchFamily="34" charset="0"/>
              </a:rPr>
              <a:t>Deployment slots</a:t>
            </a:r>
            <a:r>
              <a:rPr lang="en-IN" b="0" i="0" dirty="0">
                <a:solidFill>
                  <a:srgbClr val="171717"/>
                </a:solidFill>
                <a:effectLst/>
                <a:latin typeface="Segoe UI" panose="020B0502040204020203" pitchFamily="34" charset="0"/>
              </a:rPr>
              <a:t>: A </a:t>
            </a:r>
            <a:r>
              <a:rPr lang="en-IN" b="0" i="0" u="none" strike="noStrike" dirty="0">
                <a:solidFill>
                  <a:srgbClr val="171717"/>
                </a:solidFill>
                <a:effectLst/>
                <a:latin typeface="Segoe UI" panose="020B0502040204020203" pitchFamily="34" charset="0"/>
                <a:hlinkClick r:id="rId5"/>
              </a:rPr>
              <a:t>deployment slot</a:t>
            </a:r>
            <a:r>
              <a:rPr lang="en-IN" b="0" i="0" dirty="0">
                <a:solidFill>
                  <a:srgbClr val="171717"/>
                </a:solidFill>
                <a:effectLst/>
                <a:latin typeface="Segoe UI" panose="020B0502040204020203" pitchFamily="34" charset="0"/>
              </a:rPr>
              <a:t> lets you stage a deployment and then swap it with the production deployment. That way, you avoid deploying directly into production. See the </a:t>
            </a:r>
            <a:r>
              <a:rPr lang="en-IN" b="0" i="0" u="none" strike="noStrike" dirty="0">
                <a:solidFill>
                  <a:srgbClr val="171717"/>
                </a:solidFill>
                <a:effectLst/>
                <a:latin typeface="Segoe UI" panose="020B0502040204020203" pitchFamily="34" charset="0"/>
                <a:hlinkClick r:id="rId6"/>
              </a:rPr>
              <a:t>Manageability</a:t>
            </a:r>
            <a:r>
              <a:rPr lang="en-IN" b="0" i="0" dirty="0">
                <a:solidFill>
                  <a:srgbClr val="171717"/>
                </a:solidFill>
                <a:effectLst/>
                <a:latin typeface="Segoe UI" panose="020B0502040204020203" pitchFamily="34" charset="0"/>
              </a:rPr>
              <a:t> section for specific recommendations.</a:t>
            </a:r>
          </a:p>
          <a:p>
            <a:pPr algn="l"/>
            <a:r>
              <a:rPr lang="en-IN" b="1" i="0" dirty="0">
                <a:solidFill>
                  <a:srgbClr val="171717"/>
                </a:solidFill>
                <a:effectLst/>
                <a:latin typeface="Segoe UI" panose="020B0502040204020203" pitchFamily="34" charset="0"/>
              </a:rPr>
              <a:t>IP address</a:t>
            </a:r>
            <a:r>
              <a:rPr lang="en-IN" b="0" i="0" dirty="0">
                <a:solidFill>
                  <a:srgbClr val="171717"/>
                </a:solidFill>
                <a:effectLst/>
                <a:latin typeface="Segoe UI" panose="020B0502040204020203" pitchFamily="34" charset="0"/>
              </a:rPr>
              <a:t>: The App Service app has a public IP address and a domain name. The domain name is a subdomain of azurewebsites.net, such as contoso.azurewebsites.net.</a:t>
            </a:r>
          </a:p>
          <a:p>
            <a:pPr algn="l"/>
            <a:r>
              <a:rPr lang="en-IN" b="1" i="0" dirty="0">
                <a:solidFill>
                  <a:srgbClr val="171717"/>
                </a:solidFill>
                <a:effectLst/>
                <a:latin typeface="Segoe UI" panose="020B0502040204020203" pitchFamily="34" charset="0"/>
              </a:rPr>
              <a:t>Azure DNS</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7"/>
              </a:rPr>
              <a:t>Azure DNS</a:t>
            </a:r>
            <a:r>
              <a:rPr lang="en-IN" b="0" i="0" dirty="0">
                <a:solidFill>
                  <a:srgbClr val="171717"/>
                </a:solidFill>
                <a:effectLst/>
                <a:latin typeface="Segoe UI" panose="020B0502040204020203" pitchFamily="34" charset="0"/>
              </a:rPr>
              <a:t> is a hosting service for DNS domains, providing name resolution using Microsoft Azure infrastructure. By hosting your domains in Azure, you can manage your DNS records using the same credentials, APIs, tools, and billing as your other Azure services. To use a custom domain name (such as contoso.com) create DNS records that map the custom domain name to the IP address. For more information, see </a:t>
            </a:r>
            <a:r>
              <a:rPr lang="en-IN" b="0" i="0" u="none" strike="noStrike" dirty="0">
                <a:solidFill>
                  <a:srgbClr val="171717"/>
                </a:solidFill>
                <a:effectLst/>
                <a:latin typeface="Segoe UI" panose="020B0502040204020203" pitchFamily="34" charset="0"/>
                <a:hlinkClick r:id="rId8"/>
              </a:rPr>
              <a:t>Configure a custom domain name in Azure App Service</a:t>
            </a:r>
            <a:r>
              <a:rPr lang="en-IN" b="0" i="0" dirty="0">
                <a:solidFill>
                  <a:srgbClr val="171717"/>
                </a:solidFill>
                <a:effectLst/>
                <a:latin typeface="Segoe UI" panose="020B0502040204020203" pitchFamily="34" charset="0"/>
              </a:rPr>
              <a:t>.</a:t>
            </a:r>
          </a:p>
          <a:p>
            <a:pPr algn="l"/>
            <a:r>
              <a:rPr lang="en-IN" b="1" i="0" dirty="0">
                <a:solidFill>
                  <a:srgbClr val="171717"/>
                </a:solidFill>
                <a:effectLst/>
                <a:latin typeface="Segoe UI" panose="020B0502040204020203" pitchFamily="34" charset="0"/>
              </a:rPr>
              <a:t>Azure SQL Database</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9"/>
              </a:rPr>
              <a:t>SQL Database</a:t>
            </a:r>
            <a:r>
              <a:rPr lang="en-IN" b="0" i="0" dirty="0">
                <a:solidFill>
                  <a:srgbClr val="171717"/>
                </a:solidFill>
                <a:effectLst/>
                <a:latin typeface="Segoe UI" panose="020B0502040204020203" pitchFamily="34" charset="0"/>
              </a:rPr>
              <a:t> is a relational database-as-a-service in the cloud. SQL Database shares its code base with the Microsoft SQL Server database engine. Depending on your application requirements, you can also use </a:t>
            </a:r>
            <a:r>
              <a:rPr lang="en-IN" b="0" i="0" u="none" strike="noStrike" dirty="0">
                <a:solidFill>
                  <a:srgbClr val="171717"/>
                </a:solidFill>
                <a:effectLst/>
                <a:latin typeface="Segoe UI" panose="020B0502040204020203" pitchFamily="34" charset="0"/>
                <a:hlinkClick r:id="rId10"/>
              </a:rPr>
              <a:t>Azure Database for MySQL</a:t>
            </a:r>
            <a:r>
              <a:rPr lang="en-IN" b="0" i="0" dirty="0">
                <a:solidFill>
                  <a:srgbClr val="171717"/>
                </a:solidFill>
                <a:effectLst/>
                <a:latin typeface="Segoe UI" panose="020B0502040204020203" pitchFamily="34" charset="0"/>
              </a:rPr>
              <a:t> or </a:t>
            </a:r>
            <a:r>
              <a:rPr lang="en-IN" b="0" i="0" u="none" strike="noStrike" dirty="0">
                <a:solidFill>
                  <a:srgbClr val="171717"/>
                </a:solidFill>
                <a:effectLst/>
                <a:latin typeface="Segoe UI" panose="020B0502040204020203" pitchFamily="34" charset="0"/>
                <a:hlinkClick r:id="rId11"/>
              </a:rPr>
              <a:t>Azure Database for PostgreSQL</a:t>
            </a:r>
            <a:r>
              <a:rPr lang="en-IN" b="0" i="0" dirty="0">
                <a:solidFill>
                  <a:srgbClr val="171717"/>
                </a:solidFill>
                <a:effectLst/>
                <a:latin typeface="Segoe UI" panose="020B0502040204020203" pitchFamily="34" charset="0"/>
              </a:rPr>
              <a:t>. These are fully managed database services based on the open-source MySQL Server and Postgres database engines.</a:t>
            </a:r>
          </a:p>
          <a:p>
            <a:pPr algn="l"/>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37</a:t>
            </a:fld>
            <a:endParaRPr lang="en-IN"/>
          </a:p>
        </p:txBody>
      </p:sp>
    </p:spTree>
    <p:extLst>
      <p:ext uri="{BB962C8B-B14F-4D97-AF65-F5344CB8AC3E}">
        <p14:creationId xmlns:p14="http://schemas.microsoft.com/office/powerpoint/2010/main" val="1631413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38</a:t>
            </a:fld>
            <a:endParaRPr lang="en-IN"/>
          </a:p>
        </p:txBody>
      </p:sp>
    </p:spTree>
    <p:extLst>
      <p:ext uri="{BB962C8B-B14F-4D97-AF65-F5344CB8AC3E}">
        <p14:creationId xmlns:p14="http://schemas.microsoft.com/office/powerpoint/2010/main" val="106473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1" i="0" u="none" strike="noStrike" dirty="0">
                <a:solidFill>
                  <a:srgbClr val="171717"/>
                </a:solidFill>
                <a:effectLst/>
                <a:latin typeface="Segoe UI" panose="020B0502040204020203" pitchFamily="34" charset="0"/>
                <a:hlinkClick r:id="rId3"/>
              </a:rPr>
              <a:t>Web app</a:t>
            </a:r>
            <a:r>
              <a:rPr lang="en-IN" b="0" i="0" dirty="0">
                <a:solidFill>
                  <a:srgbClr val="171717"/>
                </a:solidFill>
                <a:effectLst/>
                <a:latin typeface="Segoe UI" panose="020B0502040204020203" pitchFamily="34" charset="0"/>
              </a:rPr>
              <a:t>. A typical modern application might include both a website and one or more RESTful web APIs. A web API might be consumed by browser clients through AJAX, by native client applications, or by server-side applications. For considerations on designing web APIs, see </a:t>
            </a:r>
            <a:r>
              <a:rPr lang="en-IN" b="0" i="0" u="none" strike="noStrike" dirty="0">
                <a:solidFill>
                  <a:srgbClr val="171717"/>
                </a:solidFill>
                <a:effectLst/>
                <a:latin typeface="Segoe UI" panose="020B0502040204020203" pitchFamily="34" charset="0"/>
                <a:hlinkClick r:id="rId4"/>
              </a:rPr>
              <a:t>API design guidance</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Front Door</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5"/>
              </a:rPr>
              <a:t>Front Door</a:t>
            </a:r>
            <a:r>
              <a:rPr lang="en-IN" b="0" i="0" dirty="0">
                <a:solidFill>
                  <a:srgbClr val="171717"/>
                </a:solidFill>
                <a:effectLst/>
                <a:latin typeface="Segoe UI" panose="020B0502040204020203" pitchFamily="34" charset="0"/>
              </a:rPr>
              <a:t> is a layer 7 load balancer. In this architecture, it routes HTTP requests to the web front end. Front Door also provides a </a:t>
            </a:r>
            <a:r>
              <a:rPr lang="en-IN" b="0" i="0" u="none" strike="noStrike" dirty="0">
                <a:solidFill>
                  <a:srgbClr val="171717"/>
                </a:solidFill>
                <a:effectLst/>
                <a:latin typeface="Segoe UI" panose="020B0502040204020203" pitchFamily="34" charset="0"/>
                <a:hlinkClick r:id="rId6"/>
              </a:rPr>
              <a:t>web application firewall</a:t>
            </a:r>
            <a:r>
              <a:rPr lang="en-IN" b="0" i="0" dirty="0">
                <a:solidFill>
                  <a:srgbClr val="171717"/>
                </a:solidFill>
                <a:effectLst/>
                <a:latin typeface="Segoe UI" panose="020B0502040204020203" pitchFamily="34" charset="0"/>
              </a:rPr>
              <a:t> (WAF) that protects the application from common exploits and vulnerabilities.</a:t>
            </a:r>
          </a:p>
          <a:p>
            <a:pPr algn="l">
              <a:buFont typeface="Arial" panose="020B0604020202020204" pitchFamily="34" charset="0"/>
              <a:buChar char="•"/>
            </a:pPr>
            <a:r>
              <a:rPr lang="en-IN" b="1" i="0" dirty="0">
                <a:solidFill>
                  <a:srgbClr val="171717"/>
                </a:solidFill>
                <a:effectLst/>
                <a:latin typeface="Segoe UI" panose="020B0502040204020203" pitchFamily="34" charset="0"/>
              </a:rPr>
              <a:t>Function App</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7"/>
              </a:rPr>
              <a:t>Function Apps</a:t>
            </a:r>
            <a:r>
              <a:rPr lang="en-IN" b="0" i="0" dirty="0">
                <a:solidFill>
                  <a:srgbClr val="171717"/>
                </a:solidFill>
                <a:effectLst/>
                <a:latin typeface="Segoe UI" panose="020B0502040204020203" pitchFamily="34" charset="0"/>
              </a:rPr>
              <a:t> to run background tasks. Functions are invoked by a trigger, such as a timer event or a message being placed on queue. For long-running stateful tasks, use </a:t>
            </a:r>
            <a:r>
              <a:rPr lang="en-IN" b="0" i="0" u="none" strike="noStrike" dirty="0">
                <a:solidFill>
                  <a:srgbClr val="171717"/>
                </a:solidFill>
                <a:effectLst/>
                <a:latin typeface="Segoe UI" panose="020B0502040204020203" pitchFamily="34" charset="0"/>
                <a:hlinkClick r:id="rId8"/>
              </a:rPr>
              <a:t>Durable Functions</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Queue</a:t>
            </a:r>
            <a:r>
              <a:rPr lang="en-IN" b="0" i="0" dirty="0">
                <a:solidFill>
                  <a:srgbClr val="171717"/>
                </a:solidFill>
                <a:effectLst/>
                <a:latin typeface="Segoe UI" panose="020B0502040204020203" pitchFamily="34" charset="0"/>
              </a:rPr>
              <a:t>. In the architecture shown here, the application queues background tasks by putting a message onto an </a:t>
            </a:r>
            <a:r>
              <a:rPr lang="en-IN" b="0" i="0" u="none" strike="noStrike" dirty="0">
                <a:solidFill>
                  <a:srgbClr val="171717"/>
                </a:solidFill>
                <a:effectLst/>
                <a:latin typeface="Segoe UI" panose="020B0502040204020203" pitchFamily="34" charset="0"/>
                <a:hlinkClick r:id="rId9"/>
              </a:rPr>
              <a:t>Azure Queue storage</a:t>
            </a:r>
            <a:r>
              <a:rPr lang="en-IN" b="0" i="0" dirty="0">
                <a:solidFill>
                  <a:srgbClr val="171717"/>
                </a:solidFill>
                <a:effectLst/>
                <a:latin typeface="Segoe UI" panose="020B0502040204020203" pitchFamily="34" charset="0"/>
              </a:rPr>
              <a:t> queue. The message triggers a function app. Alternatively, you can use Service Bus queues. For a comparison, see </a:t>
            </a:r>
            <a:r>
              <a:rPr lang="en-IN" b="0" i="0" u="none" strike="noStrike" dirty="0">
                <a:solidFill>
                  <a:srgbClr val="171717"/>
                </a:solidFill>
                <a:effectLst/>
                <a:latin typeface="Segoe UI" panose="020B0502040204020203" pitchFamily="34" charset="0"/>
                <a:hlinkClick r:id="rId10"/>
              </a:rPr>
              <a:t>Azure Queues and Service Bus queues - compared and contrasted</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Cache</a:t>
            </a:r>
            <a:r>
              <a:rPr lang="en-IN" b="0" i="0" dirty="0">
                <a:solidFill>
                  <a:srgbClr val="171717"/>
                </a:solidFill>
                <a:effectLst/>
                <a:latin typeface="Segoe UI" panose="020B0502040204020203" pitchFamily="34" charset="0"/>
              </a:rPr>
              <a:t>. Store semi-static data in </a:t>
            </a:r>
            <a:r>
              <a:rPr lang="en-IN" b="0" i="0" u="none" strike="noStrike" dirty="0">
                <a:solidFill>
                  <a:srgbClr val="171717"/>
                </a:solidFill>
                <a:effectLst/>
                <a:latin typeface="Segoe UI" panose="020B0502040204020203" pitchFamily="34" charset="0"/>
                <a:hlinkClick r:id="rId11"/>
              </a:rPr>
              <a:t>Azure Cache for Redis</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CDN</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12"/>
              </a:rPr>
              <a:t>Azure Content Delivery Network</a:t>
            </a:r>
            <a:r>
              <a:rPr lang="en-IN" b="0" i="0" dirty="0">
                <a:solidFill>
                  <a:srgbClr val="171717"/>
                </a:solidFill>
                <a:effectLst/>
                <a:latin typeface="Segoe UI" panose="020B0502040204020203" pitchFamily="34" charset="0"/>
              </a:rPr>
              <a:t> (CDN) to cache publicly available content for lower latency and faster delivery of content.</a:t>
            </a:r>
          </a:p>
          <a:p>
            <a:pPr algn="l">
              <a:buFont typeface="Arial" panose="020B0604020202020204" pitchFamily="34" charset="0"/>
              <a:buChar char="•"/>
            </a:pPr>
            <a:r>
              <a:rPr lang="en-IN" b="1" i="0" dirty="0">
                <a:solidFill>
                  <a:srgbClr val="171717"/>
                </a:solidFill>
                <a:effectLst/>
                <a:latin typeface="Segoe UI" panose="020B0502040204020203" pitchFamily="34" charset="0"/>
              </a:rPr>
              <a:t>Data storage</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13"/>
              </a:rPr>
              <a:t>Azure SQL Database</a:t>
            </a:r>
            <a:r>
              <a:rPr lang="en-IN" b="0" i="0" dirty="0">
                <a:solidFill>
                  <a:srgbClr val="171717"/>
                </a:solidFill>
                <a:effectLst/>
                <a:latin typeface="Segoe UI" panose="020B0502040204020203" pitchFamily="34" charset="0"/>
              </a:rPr>
              <a:t> for relational data. For non-relational data, consider </a:t>
            </a:r>
            <a:r>
              <a:rPr lang="en-IN" b="0" i="0" u="none" strike="noStrike" dirty="0">
                <a:solidFill>
                  <a:srgbClr val="171717"/>
                </a:solidFill>
                <a:effectLst/>
                <a:latin typeface="Segoe UI" panose="020B0502040204020203" pitchFamily="34" charset="0"/>
                <a:hlinkClick r:id="rId14"/>
              </a:rPr>
              <a:t>Cosmos DB</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Cognitive Search</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15"/>
              </a:rPr>
              <a:t>Azure Cognitive Search</a:t>
            </a:r>
            <a:r>
              <a:rPr lang="en-IN" b="0" i="0" dirty="0">
                <a:solidFill>
                  <a:srgbClr val="171717"/>
                </a:solidFill>
                <a:effectLst/>
                <a:latin typeface="Segoe UI" panose="020B0502040204020203" pitchFamily="34" charset="0"/>
              </a:rPr>
              <a:t> to add search functionality such as search suggestions, fuzzy search, and language-specific search. Azure Search is typically used in conjunction with another data store, especially if the primary data store requires strict consistency. In this approach, store authoritative data in the other data store and the search index in Azure Search. Azure Search can also be used to consolidate a single search index from multiple data stores.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DNS</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16"/>
              </a:rPr>
              <a:t>Azure DNS</a:t>
            </a:r>
            <a:r>
              <a:rPr lang="en-IN" b="0" i="0" dirty="0">
                <a:solidFill>
                  <a:srgbClr val="171717"/>
                </a:solidFill>
                <a:effectLst/>
                <a:latin typeface="Segoe UI" panose="020B0502040204020203" pitchFamily="34" charset="0"/>
              </a:rPr>
              <a:t> is a hosting service for DNS domains, providing name resolution using Microsoft Azure infrastructure. By hosting your domains in Azure, you can manage your DNS records using the same credentials, APIs, tools, and billing as your other Azure services.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39</a:t>
            </a:fld>
            <a:endParaRPr lang="en-IN"/>
          </a:p>
        </p:txBody>
      </p:sp>
    </p:spTree>
    <p:extLst>
      <p:ext uri="{BB962C8B-B14F-4D97-AF65-F5344CB8AC3E}">
        <p14:creationId xmlns:p14="http://schemas.microsoft.com/office/powerpoint/2010/main" val="4039278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term serverless has two distinct but related meanings:</a:t>
            </a:r>
          </a:p>
          <a:p>
            <a:pPr algn="l">
              <a:buFont typeface="Arial" panose="020B0604020202020204" pitchFamily="34" charset="0"/>
              <a:buChar char="•"/>
            </a:pPr>
            <a:r>
              <a:rPr lang="en-IN" b="1" i="0" dirty="0">
                <a:solidFill>
                  <a:srgbClr val="171717"/>
                </a:solidFill>
                <a:effectLst/>
                <a:latin typeface="Segoe UI" panose="020B0502040204020203" pitchFamily="34" charset="0"/>
              </a:rPr>
              <a:t>Backend as a service</a:t>
            </a:r>
            <a:r>
              <a:rPr lang="en-IN" b="0" i="0" dirty="0">
                <a:solidFill>
                  <a:srgbClr val="171717"/>
                </a:solidFill>
                <a:effectLst/>
                <a:latin typeface="Segoe UI" panose="020B0502040204020203" pitchFamily="34" charset="0"/>
              </a:rPr>
              <a:t> (BaaS). Back-end cloud services, such as databases and storage, provide APIs that enable client applications to connect directly to these services.</a:t>
            </a:r>
          </a:p>
          <a:p>
            <a:pPr algn="l">
              <a:buFont typeface="Arial" panose="020B0604020202020204" pitchFamily="34" charset="0"/>
              <a:buChar char="•"/>
            </a:pPr>
            <a:r>
              <a:rPr lang="en-IN" b="1" i="0" dirty="0">
                <a:solidFill>
                  <a:srgbClr val="171717"/>
                </a:solidFill>
                <a:effectLst/>
                <a:latin typeface="Segoe UI" panose="020B0502040204020203" pitchFamily="34" charset="0"/>
              </a:rPr>
              <a:t>Functions as a service</a:t>
            </a:r>
            <a:r>
              <a:rPr lang="en-IN" b="0" i="0" dirty="0">
                <a:solidFill>
                  <a:srgbClr val="171717"/>
                </a:solidFill>
                <a:effectLst/>
                <a:latin typeface="Segoe UI" panose="020B0502040204020203" pitchFamily="34" charset="0"/>
              </a:rPr>
              <a:t> (</a:t>
            </a:r>
            <a:r>
              <a:rPr lang="en-IN" b="0" i="0" dirty="0" err="1">
                <a:solidFill>
                  <a:srgbClr val="171717"/>
                </a:solidFill>
                <a:effectLst/>
                <a:latin typeface="Segoe UI" panose="020B0502040204020203" pitchFamily="34" charset="0"/>
              </a:rPr>
              <a:t>FaaS</a:t>
            </a:r>
            <a:r>
              <a:rPr lang="en-IN" b="0" i="0" dirty="0">
                <a:solidFill>
                  <a:srgbClr val="171717"/>
                </a:solidFill>
                <a:effectLst/>
                <a:latin typeface="Segoe UI" panose="020B0502040204020203" pitchFamily="34" charset="0"/>
              </a:rPr>
              <a:t>). In this model, a "function" is a piece of code that is deployed to the cloud and runs inside a hosting environment that completely abstracts the servers that run the code.</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40</a:t>
            </a:fld>
            <a:endParaRPr lang="en-IN"/>
          </a:p>
        </p:txBody>
      </p:sp>
    </p:spTree>
    <p:extLst>
      <p:ext uri="{BB962C8B-B14F-4D97-AF65-F5344CB8AC3E}">
        <p14:creationId xmlns:p14="http://schemas.microsoft.com/office/powerpoint/2010/main" val="4095397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consists of the following components:</a:t>
            </a:r>
          </a:p>
          <a:p>
            <a:pPr algn="l"/>
            <a:r>
              <a:rPr lang="en-IN" b="1" i="0" dirty="0">
                <a:solidFill>
                  <a:srgbClr val="171717"/>
                </a:solidFill>
                <a:effectLst/>
                <a:latin typeface="Segoe UI" panose="020B0502040204020203" pitchFamily="34" charset="0"/>
              </a:rPr>
              <a:t>Blob Storage</a:t>
            </a:r>
            <a:r>
              <a:rPr lang="en-IN" b="0" i="0" dirty="0">
                <a:solidFill>
                  <a:srgbClr val="171717"/>
                </a:solidFill>
                <a:effectLst/>
                <a:latin typeface="Segoe UI" panose="020B0502040204020203" pitchFamily="34" charset="0"/>
              </a:rPr>
              <a:t>. Static web content, such as HTML, CSS, and JavaScript files, are stored in Azure Blob Storage and served to clients by using </a:t>
            </a:r>
            <a:r>
              <a:rPr lang="en-IN" b="0" i="0" u="none" strike="noStrike" dirty="0">
                <a:solidFill>
                  <a:srgbClr val="171717"/>
                </a:solidFill>
                <a:effectLst/>
                <a:latin typeface="Segoe UI" panose="020B0502040204020203" pitchFamily="34" charset="0"/>
                <a:hlinkClick r:id="rId3"/>
              </a:rPr>
              <a:t>static website hosting</a:t>
            </a:r>
            <a:r>
              <a:rPr lang="en-IN" b="0" i="0" dirty="0">
                <a:solidFill>
                  <a:srgbClr val="171717"/>
                </a:solidFill>
                <a:effectLst/>
                <a:latin typeface="Segoe UI" panose="020B0502040204020203" pitchFamily="34" charset="0"/>
              </a:rPr>
              <a:t>. All dynamic interaction happens through JavaScript code making calls to the back-end APIs. There is no server-side code to render the web page. Static website hosting supports index documents and custom 404 error pages.</a:t>
            </a:r>
          </a:p>
          <a:p>
            <a:pPr algn="l"/>
            <a:r>
              <a:rPr lang="en-IN" b="1" i="0" dirty="0">
                <a:solidFill>
                  <a:srgbClr val="171717"/>
                </a:solidFill>
                <a:effectLst/>
                <a:latin typeface="Segoe UI" panose="020B0502040204020203" pitchFamily="34" charset="0"/>
              </a:rPr>
              <a:t>CDN</a:t>
            </a:r>
            <a:r>
              <a:rPr lang="en-IN" b="0" i="0" dirty="0">
                <a:solidFill>
                  <a:srgbClr val="171717"/>
                </a:solidFill>
                <a:effectLst/>
                <a:latin typeface="Segoe UI" panose="020B0502040204020203" pitchFamily="34" charset="0"/>
              </a:rPr>
              <a:t>. Use </a:t>
            </a:r>
            <a:r>
              <a:rPr lang="en-IN" b="0" i="0" u="none" strike="noStrike" dirty="0">
                <a:solidFill>
                  <a:srgbClr val="171717"/>
                </a:solidFill>
                <a:effectLst/>
                <a:latin typeface="Segoe UI" panose="020B0502040204020203" pitchFamily="34" charset="0"/>
                <a:hlinkClick r:id="rId4"/>
              </a:rPr>
              <a:t>Azure Content Delivery Network</a:t>
            </a:r>
            <a:r>
              <a:rPr lang="en-IN" b="0" i="0" dirty="0">
                <a:solidFill>
                  <a:srgbClr val="171717"/>
                </a:solidFill>
                <a:effectLst/>
                <a:latin typeface="Segoe UI" panose="020B0502040204020203" pitchFamily="34" charset="0"/>
              </a:rPr>
              <a:t> (CDN) to cache content for lower latency and faster delivery of content, as well as providing an HTTPS endpoint.</a:t>
            </a:r>
          </a:p>
          <a:p>
            <a:pPr algn="l"/>
            <a:r>
              <a:rPr lang="en-IN" b="1" i="0" dirty="0">
                <a:solidFill>
                  <a:srgbClr val="171717"/>
                </a:solidFill>
                <a:effectLst/>
                <a:latin typeface="Segoe UI" panose="020B0502040204020203" pitchFamily="34" charset="0"/>
              </a:rPr>
              <a:t>Function Apps</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5"/>
              </a:rPr>
              <a:t>Azure Functions</a:t>
            </a:r>
            <a:r>
              <a:rPr lang="en-IN" b="0" i="0" dirty="0">
                <a:solidFill>
                  <a:srgbClr val="171717"/>
                </a:solidFill>
                <a:effectLst/>
                <a:latin typeface="Segoe UI" panose="020B0502040204020203" pitchFamily="34" charset="0"/>
              </a:rPr>
              <a:t> is a serverless compute option. It uses an event-driven model, where a piece of code (a "function") is invoked by a trigger. In this architecture, the function is invoked when a client makes an HTTP request. The request is always routed through an API gateway, described below.</a:t>
            </a:r>
          </a:p>
          <a:p>
            <a:pPr algn="l"/>
            <a:r>
              <a:rPr lang="en-IN" b="1" i="0" dirty="0">
                <a:solidFill>
                  <a:srgbClr val="171717"/>
                </a:solidFill>
                <a:effectLst/>
                <a:latin typeface="Segoe UI" panose="020B0502040204020203" pitchFamily="34" charset="0"/>
              </a:rPr>
              <a:t>API Management</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6"/>
              </a:rPr>
              <a:t>API Management</a:t>
            </a:r>
            <a:r>
              <a:rPr lang="en-IN" b="0" i="0" dirty="0">
                <a:solidFill>
                  <a:srgbClr val="171717"/>
                </a:solidFill>
                <a:effectLst/>
                <a:latin typeface="Segoe UI" panose="020B0502040204020203" pitchFamily="34" charset="0"/>
              </a:rPr>
              <a:t> provides an API gateway that sits in front of the HTTP function. You can use API Management to publish and manage APIs used by client applications. Using a gateway helps to decouple the front-end application from the back-end APIs. For example, API Management can rewrite URLs, transform requests before they reach the back end, set request or response headers, and so forth.</a:t>
            </a:r>
          </a:p>
          <a:p>
            <a:pPr algn="l"/>
            <a:r>
              <a:rPr lang="en-IN" b="0" i="0" dirty="0">
                <a:solidFill>
                  <a:srgbClr val="171717"/>
                </a:solidFill>
                <a:effectLst/>
                <a:latin typeface="Segoe UI" panose="020B0502040204020203" pitchFamily="34" charset="0"/>
              </a:rPr>
              <a:t>API Management can also be used to implement cross-cutting concerns such as:</a:t>
            </a:r>
          </a:p>
          <a:p>
            <a:pPr algn="l">
              <a:buFont typeface="Arial" panose="020B0604020202020204" pitchFamily="34" charset="0"/>
              <a:buChar char="•"/>
            </a:pPr>
            <a:r>
              <a:rPr lang="en-IN" b="0" i="0" dirty="0">
                <a:solidFill>
                  <a:srgbClr val="171717"/>
                </a:solidFill>
                <a:effectLst/>
                <a:latin typeface="Segoe UI" panose="020B0502040204020203" pitchFamily="34" charset="0"/>
              </a:rPr>
              <a:t>Enforcing usage quotas and rate limits</a:t>
            </a:r>
          </a:p>
          <a:p>
            <a:pPr algn="l">
              <a:buFont typeface="Arial" panose="020B0604020202020204" pitchFamily="34" charset="0"/>
              <a:buChar char="•"/>
            </a:pPr>
            <a:r>
              <a:rPr lang="en-IN" b="0" i="0" dirty="0">
                <a:solidFill>
                  <a:srgbClr val="171717"/>
                </a:solidFill>
                <a:effectLst/>
                <a:latin typeface="Segoe UI" panose="020B0502040204020203" pitchFamily="34" charset="0"/>
              </a:rPr>
              <a:t>Validating OAuth tokens for authentication</a:t>
            </a:r>
          </a:p>
          <a:p>
            <a:pPr algn="l">
              <a:buFont typeface="Arial" panose="020B0604020202020204" pitchFamily="34" charset="0"/>
              <a:buChar char="•"/>
            </a:pPr>
            <a:r>
              <a:rPr lang="en-IN" b="0" i="0" dirty="0">
                <a:solidFill>
                  <a:srgbClr val="171717"/>
                </a:solidFill>
                <a:effectLst/>
                <a:latin typeface="Segoe UI" panose="020B0502040204020203" pitchFamily="34" charset="0"/>
              </a:rPr>
              <a:t>Enabling cross-origin requests (CORS)</a:t>
            </a:r>
          </a:p>
          <a:p>
            <a:pPr algn="l">
              <a:buFont typeface="Arial" panose="020B0604020202020204" pitchFamily="34" charset="0"/>
              <a:buChar char="•"/>
            </a:pPr>
            <a:r>
              <a:rPr lang="en-IN" b="0" i="0" dirty="0">
                <a:solidFill>
                  <a:srgbClr val="171717"/>
                </a:solidFill>
                <a:effectLst/>
                <a:latin typeface="Segoe UI" panose="020B0502040204020203" pitchFamily="34" charset="0"/>
              </a:rPr>
              <a:t>Caching responses</a:t>
            </a:r>
          </a:p>
          <a:p>
            <a:pPr algn="l">
              <a:buFont typeface="Arial" panose="020B0604020202020204" pitchFamily="34" charset="0"/>
              <a:buChar char="•"/>
            </a:pPr>
            <a:r>
              <a:rPr lang="en-IN" b="0" i="0" dirty="0">
                <a:solidFill>
                  <a:srgbClr val="171717"/>
                </a:solidFill>
                <a:effectLst/>
                <a:latin typeface="Segoe UI" panose="020B0502040204020203" pitchFamily="34" charset="0"/>
              </a:rPr>
              <a:t>Monitoring and logging requests</a:t>
            </a:r>
          </a:p>
          <a:p>
            <a:pPr algn="l"/>
            <a:r>
              <a:rPr lang="en-IN" b="0" i="0" dirty="0">
                <a:solidFill>
                  <a:srgbClr val="171717"/>
                </a:solidFill>
                <a:effectLst/>
                <a:latin typeface="Segoe UI" panose="020B0502040204020203" pitchFamily="34" charset="0"/>
              </a:rPr>
              <a:t>If you don't need all of the functionality provided by API Management, another option is to use </a:t>
            </a:r>
            <a:r>
              <a:rPr lang="en-IN" b="0" i="0" u="none" strike="noStrike" dirty="0">
                <a:solidFill>
                  <a:srgbClr val="171717"/>
                </a:solidFill>
                <a:effectLst/>
                <a:latin typeface="Segoe UI" panose="020B0502040204020203" pitchFamily="34" charset="0"/>
                <a:hlinkClick r:id="rId7"/>
              </a:rPr>
              <a:t>Functions Proxies</a:t>
            </a:r>
            <a:r>
              <a:rPr lang="en-IN" b="0" i="0" dirty="0">
                <a:solidFill>
                  <a:srgbClr val="171717"/>
                </a:solidFill>
                <a:effectLst/>
                <a:latin typeface="Segoe UI" panose="020B0502040204020203" pitchFamily="34" charset="0"/>
              </a:rPr>
              <a:t>. This feature of Azure Functions lets you define a single API surface for multiple function apps, by creating routes to back-end functions. Function proxies can also perform limited transformations on the HTTP request and response. However, they don't provide the same rich policy-based capabilities of API Management.</a:t>
            </a:r>
          </a:p>
          <a:p>
            <a:pPr algn="l"/>
            <a:r>
              <a:rPr lang="en-IN" b="1" i="0" dirty="0">
                <a:solidFill>
                  <a:srgbClr val="171717"/>
                </a:solidFill>
                <a:effectLst/>
                <a:latin typeface="Segoe UI" panose="020B0502040204020203" pitchFamily="34" charset="0"/>
              </a:rPr>
              <a:t>Cosmos DB</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8"/>
              </a:rPr>
              <a:t>Cosmos DB</a:t>
            </a:r>
            <a:r>
              <a:rPr lang="en-IN" b="0" i="0" dirty="0">
                <a:solidFill>
                  <a:srgbClr val="171717"/>
                </a:solidFill>
                <a:effectLst/>
                <a:latin typeface="Segoe UI" panose="020B0502040204020203" pitchFamily="34" charset="0"/>
              </a:rPr>
              <a:t> is a multi-model database service. For this scenario, the function application fetches documents from Cosmos DB in response to HTTP GET requests from the client.</a:t>
            </a:r>
          </a:p>
          <a:p>
            <a:pPr algn="l"/>
            <a:r>
              <a:rPr lang="en-IN" b="1" i="0" dirty="0">
                <a:solidFill>
                  <a:srgbClr val="171717"/>
                </a:solidFill>
                <a:effectLst/>
                <a:latin typeface="Segoe UI" panose="020B0502040204020203" pitchFamily="34" charset="0"/>
              </a:rPr>
              <a:t>Azure Active Directory</a:t>
            </a:r>
            <a:r>
              <a:rPr lang="en-IN" b="0" i="0" dirty="0">
                <a:solidFill>
                  <a:srgbClr val="171717"/>
                </a:solidFill>
                <a:effectLst/>
                <a:latin typeface="Segoe UI" panose="020B0502040204020203" pitchFamily="34" charset="0"/>
              </a:rPr>
              <a:t> (Azure AD). Users sign into the web application by using their Azure AD credentials. Azure AD returns an access token for the API, which the web application uses to authenticate API requests (see </a:t>
            </a:r>
            <a:r>
              <a:rPr lang="en-IN" b="0" i="0" u="none" strike="noStrike" dirty="0">
                <a:solidFill>
                  <a:srgbClr val="171717"/>
                </a:solidFill>
                <a:effectLst/>
                <a:latin typeface="Segoe UI" panose="020B0502040204020203" pitchFamily="34" charset="0"/>
                <a:hlinkClick r:id="rId9"/>
              </a:rPr>
              <a:t>Authentication</a:t>
            </a:r>
            <a:r>
              <a:rPr lang="en-IN" b="0" i="0" dirty="0">
                <a:solidFill>
                  <a:srgbClr val="171717"/>
                </a:solidFill>
                <a:effectLst/>
                <a:latin typeface="Segoe UI" panose="020B0502040204020203" pitchFamily="34" charset="0"/>
              </a:rPr>
              <a:t>).</a:t>
            </a:r>
          </a:p>
          <a:p>
            <a:pPr algn="l"/>
            <a:r>
              <a:rPr lang="en-IN" b="1" i="0" dirty="0">
                <a:solidFill>
                  <a:srgbClr val="171717"/>
                </a:solidFill>
                <a:effectLst/>
                <a:latin typeface="Segoe UI" panose="020B0502040204020203" pitchFamily="34" charset="0"/>
              </a:rPr>
              <a:t>Azure Monitor</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10"/>
              </a:rPr>
              <a:t>Monitor</a:t>
            </a:r>
            <a:r>
              <a:rPr lang="en-IN" b="0" i="0" dirty="0">
                <a:solidFill>
                  <a:srgbClr val="171717"/>
                </a:solidFill>
                <a:effectLst/>
                <a:latin typeface="Segoe UI" panose="020B0502040204020203" pitchFamily="34" charset="0"/>
              </a:rPr>
              <a:t> collects performance metrics about the Azure services deployed in the solution. By visualizing these in a dashboard, you can get visibility into the health of the solution. It also collected application logs.</a:t>
            </a:r>
          </a:p>
          <a:p>
            <a:pPr algn="l"/>
            <a:r>
              <a:rPr lang="en-IN" b="1" i="0" dirty="0">
                <a:solidFill>
                  <a:srgbClr val="171717"/>
                </a:solidFill>
                <a:effectLst/>
                <a:latin typeface="Segoe UI" panose="020B0502040204020203" pitchFamily="34" charset="0"/>
              </a:rPr>
              <a:t>Azure Pipelines</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11"/>
              </a:rPr>
              <a:t>Pipelines</a:t>
            </a:r>
            <a:r>
              <a:rPr lang="en-IN" b="0" i="0" dirty="0">
                <a:solidFill>
                  <a:srgbClr val="171717"/>
                </a:solidFill>
                <a:effectLst/>
                <a:latin typeface="Segoe UI" panose="020B0502040204020203" pitchFamily="34" charset="0"/>
              </a:rPr>
              <a:t> is a continuous integration (CI) and continuous delivery (CD) service that builds, tests, and deploys the application.</a:t>
            </a:r>
          </a:p>
          <a:p>
            <a:endParaRPr lang="en-IN"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ED996846-AE39-468A-975A-8BF696CEE41E}" type="slidenum">
              <a:rPr lang="en-IN" smtClean="0"/>
              <a:t>41</a:t>
            </a:fld>
            <a:endParaRPr lang="en-IN"/>
          </a:p>
        </p:txBody>
      </p:sp>
    </p:spTree>
    <p:extLst>
      <p:ext uri="{BB962C8B-B14F-4D97-AF65-F5344CB8AC3E}">
        <p14:creationId xmlns:p14="http://schemas.microsoft.com/office/powerpoint/2010/main" val="297997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dirty="0">
                <a:solidFill>
                  <a:srgbClr val="0072BC"/>
                </a:solidFill>
                <a:latin typeface="SegoeUI-Semilight"/>
              </a:rPr>
              <a:t>Microsoft Azure reference architectures are arranged by scenario, with related architectures grouped together. Each architecture includes recommended practices, along with considerations for scalability, availability, manageability, and security. Most also include a deployable solution.</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a:t>
            </a:fld>
            <a:endParaRPr lang="en-IN"/>
          </a:p>
        </p:txBody>
      </p:sp>
    </p:spTree>
    <p:extLst>
      <p:ext uri="{BB962C8B-B14F-4D97-AF65-F5344CB8AC3E}">
        <p14:creationId xmlns:p14="http://schemas.microsoft.com/office/powerpoint/2010/main" val="417267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 multi-region architecture can provide higher availability than deploying to a single region. If a regional outage affects the primary region, you can use </a:t>
            </a:r>
            <a:r>
              <a:rPr lang="en-IN" b="0" i="0" u="none" strike="noStrike" dirty="0">
                <a:effectLst/>
                <a:latin typeface="Segoe UI" panose="020B0502040204020203" pitchFamily="34" charset="0"/>
                <a:hlinkClick r:id="rId3"/>
              </a:rPr>
              <a:t>Front Door</a:t>
            </a:r>
            <a:r>
              <a:rPr lang="en-IN" b="0" i="0" dirty="0">
                <a:solidFill>
                  <a:srgbClr val="171717"/>
                </a:solidFill>
                <a:effectLst/>
                <a:latin typeface="Segoe UI" panose="020B0502040204020203" pitchFamily="34" charset="0"/>
              </a:rPr>
              <a:t> to fail over to the secondary region. This architecture can also help if an individual subsystem of the application fails.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42</a:t>
            </a:fld>
            <a:endParaRPr lang="en-IN"/>
          </a:p>
        </p:txBody>
      </p:sp>
    </p:spTree>
    <p:extLst>
      <p:ext uri="{BB962C8B-B14F-4D97-AF65-F5344CB8AC3E}">
        <p14:creationId xmlns:p14="http://schemas.microsoft.com/office/powerpoint/2010/main" val="1844423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This architecture builds on the one shown in </a:t>
            </a:r>
            <a:r>
              <a:rPr lang="en-IN" b="0" i="0" u="none" strike="noStrike" dirty="0">
                <a:solidFill>
                  <a:srgbClr val="171717"/>
                </a:solidFill>
                <a:effectLst/>
                <a:latin typeface="Segoe UI" panose="020B0502040204020203" pitchFamily="34" charset="0"/>
                <a:hlinkClick r:id="rId3"/>
              </a:rPr>
              <a:t>Improve scalability in a web application</a:t>
            </a:r>
            <a:r>
              <a:rPr lang="en-IN" b="0" i="0" dirty="0">
                <a:solidFill>
                  <a:srgbClr val="171717"/>
                </a:solidFill>
                <a:effectLst/>
                <a:latin typeface="Segoe UI" panose="020B0502040204020203" pitchFamily="34" charset="0"/>
              </a:rPr>
              <a:t>. The main differences are:</a:t>
            </a:r>
          </a:p>
          <a:p>
            <a:pPr algn="l">
              <a:buFont typeface="Arial" panose="020B0604020202020204" pitchFamily="34" charset="0"/>
              <a:buChar char="•"/>
            </a:pPr>
            <a:r>
              <a:rPr lang="en-IN" b="1" i="0" dirty="0">
                <a:solidFill>
                  <a:srgbClr val="171717"/>
                </a:solidFill>
                <a:effectLst/>
                <a:latin typeface="Segoe UI" panose="020B0502040204020203" pitchFamily="34" charset="0"/>
              </a:rPr>
              <a:t>Primary and secondary regions</a:t>
            </a:r>
            <a:r>
              <a:rPr lang="en-IN" b="0" i="0" dirty="0">
                <a:solidFill>
                  <a:srgbClr val="171717"/>
                </a:solidFill>
                <a:effectLst/>
                <a:latin typeface="Segoe UI" panose="020B0502040204020203" pitchFamily="34" charset="0"/>
              </a:rPr>
              <a:t>. This architecture uses two regions to achieve higher availability. The application is deployed to each region. During normal operations, network traffic is routed to the primary region. If the primary region becomes unavailable, traffic is routed to the secondary region.</a:t>
            </a:r>
          </a:p>
          <a:p>
            <a:pPr algn="l">
              <a:buFont typeface="Arial" panose="020B0604020202020204" pitchFamily="34" charset="0"/>
              <a:buChar char="•"/>
            </a:pPr>
            <a:r>
              <a:rPr lang="en-IN" b="1" i="0" dirty="0">
                <a:solidFill>
                  <a:srgbClr val="171717"/>
                </a:solidFill>
                <a:effectLst/>
                <a:latin typeface="Segoe UI" panose="020B0502040204020203" pitchFamily="34" charset="0"/>
              </a:rPr>
              <a:t>Front Door</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4"/>
              </a:rPr>
              <a:t>Front Door</a:t>
            </a:r>
            <a:r>
              <a:rPr lang="en-IN" b="0" i="0" dirty="0">
                <a:solidFill>
                  <a:srgbClr val="171717"/>
                </a:solidFill>
                <a:effectLst/>
                <a:latin typeface="Segoe UI" panose="020B0502040204020203" pitchFamily="34" charset="0"/>
              </a:rPr>
              <a:t> routes incoming requests to the primary region. If the application running that region becomes unavailable, Front Door fails over to the secondary region.</a:t>
            </a:r>
          </a:p>
          <a:p>
            <a:pPr algn="l">
              <a:buFont typeface="Arial" panose="020B0604020202020204" pitchFamily="34" charset="0"/>
              <a:buChar char="•"/>
            </a:pPr>
            <a:r>
              <a:rPr lang="en-IN" b="1" i="0" dirty="0">
                <a:solidFill>
                  <a:srgbClr val="171717"/>
                </a:solidFill>
                <a:effectLst/>
                <a:latin typeface="Segoe UI" panose="020B0502040204020203" pitchFamily="34" charset="0"/>
              </a:rPr>
              <a:t>Geo-replication</a:t>
            </a:r>
            <a:r>
              <a:rPr lang="en-IN" b="0" i="0" dirty="0">
                <a:solidFill>
                  <a:srgbClr val="171717"/>
                </a:solidFill>
                <a:effectLst/>
                <a:latin typeface="Segoe UI" panose="020B0502040204020203" pitchFamily="34" charset="0"/>
              </a:rPr>
              <a:t> of SQL Database and/or Cosmos DB.</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43</a:t>
            </a:fld>
            <a:endParaRPr lang="en-IN"/>
          </a:p>
        </p:txBody>
      </p:sp>
    </p:spTree>
    <p:extLst>
      <p:ext uri="{BB962C8B-B14F-4D97-AF65-F5344CB8AC3E}">
        <p14:creationId xmlns:p14="http://schemas.microsoft.com/office/powerpoint/2010/main" val="1454493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44</a:t>
            </a:fld>
            <a:endParaRPr lang="en-IN"/>
          </a:p>
        </p:txBody>
      </p:sp>
    </p:spTree>
    <p:extLst>
      <p:ext uri="{BB962C8B-B14F-4D97-AF65-F5344CB8AC3E}">
        <p14:creationId xmlns:p14="http://schemas.microsoft.com/office/powerpoint/2010/main" val="2694982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Provisioning a virtual machine (VM) in Azure requires some additional components besides the VM itself, including networking and storage resources. This article shows best practices for running a Windows VM on Azure.</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45</a:t>
            </a:fld>
            <a:endParaRPr lang="en-IN"/>
          </a:p>
        </p:txBody>
      </p:sp>
    </p:spTree>
    <p:extLst>
      <p:ext uri="{BB962C8B-B14F-4D97-AF65-F5344CB8AC3E}">
        <p14:creationId xmlns:p14="http://schemas.microsoft.com/office/powerpoint/2010/main" val="2538685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Provisioning a virtual machine (VM) in Azure requires some additional components besides the VM itself, including networking and storage resources. This article shows best practices for running a Windows VM on Azure.</a:t>
            </a:r>
          </a:p>
          <a:p>
            <a:endParaRPr lang="en-IN" b="0" i="0" dirty="0">
              <a:solidFill>
                <a:srgbClr val="171717"/>
              </a:solidFill>
              <a:effectLst/>
              <a:latin typeface="Segoe UI" panose="020B0502040204020203" pitchFamily="34" charset="0"/>
            </a:endParaRPr>
          </a:p>
          <a:p>
            <a:pPr algn="l"/>
            <a:r>
              <a:rPr lang="en-IN" sz="1800" b="1" i="0" u="none" strike="noStrike" baseline="0" dirty="0">
                <a:solidFill>
                  <a:srgbClr val="FFFFFF"/>
                </a:solidFill>
                <a:latin typeface="SegoeUI-Bold"/>
              </a:rPr>
              <a:t>Architecture Components</a:t>
            </a:r>
          </a:p>
          <a:p>
            <a:pPr algn="l"/>
            <a:r>
              <a:rPr lang="en-IN" sz="1800" b="1" i="0" u="none" strike="noStrike" baseline="0" dirty="0">
                <a:solidFill>
                  <a:srgbClr val="000000"/>
                </a:solidFill>
                <a:latin typeface="SegoeUI-Bold"/>
              </a:rPr>
              <a:t>Recommendations</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For best disk I/O performance, we recommend Premium Storage, which stores data on solid-state drives (SSDs).</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Use Managed disks, which do not require a storage account. You simply specify the size and type of disk and it is deployed in a highly available way.</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Attach a data disk for persistent storage of application data.</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Enable monitoring and diagnostics, including health metrics, diagnostics infrastructure logs, and boot diagnostics.</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Add an NSG to the subnet to allow/deny network traffic to the subnet. To enable SSH, add a rule to the NSG that allows inbound traffic to TCP port 22.</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Reserve a static IP address if you need a fixed IP address that won't change — for example, if you need to create an A record in DNS, or need the IP address to be added</a:t>
            </a:r>
          </a:p>
          <a:p>
            <a:pPr algn="l"/>
            <a:r>
              <a:rPr lang="en-IN" sz="1800" b="0" i="0" u="none" strike="noStrike" baseline="0" dirty="0">
                <a:solidFill>
                  <a:srgbClr val="000000"/>
                </a:solidFill>
                <a:latin typeface="SegoeUI"/>
              </a:rPr>
              <a:t>to a safe list.</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For higher availability, deploy multiple VMs behind a load balancer. See [Load balanced VMs reference architecture]</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Use Azure Security Center to get a central view of the security state of your Azure resources. Security Center monitors potential security issues and provides a</a:t>
            </a:r>
          </a:p>
          <a:p>
            <a:pPr algn="l"/>
            <a:r>
              <a:rPr lang="en-IN" sz="1800" b="0" i="0" u="none" strike="noStrike" baseline="0" dirty="0">
                <a:solidFill>
                  <a:srgbClr val="000000"/>
                </a:solidFill>
                <a:latin typeface="SegoeUI"/>
              </a:rPr>
              <a:t>comprehensive picture of the security health of your deployment.</a:t>
            </a:r>
          </a:p>
          <a:p>
            <a:pPr algn="l"/>
            <a:r>
              <a:rPr lang="en-IN" sz="1800" b="0" i="0" u="none" strike="noStrike" baseline="0" dirty="0">
                <a:solidFill>
                  <a:srgbClr val="0079D8"/>
                </a:solidFill>
                <a:latin typeface="SegoeUI"/>
              </a:rPr>
              <a:t>• </a:t>
            </a:r>
            <a:r>
              <a:rPr lang="en-IN" sz="1800" b="0" i="0" u="none" strike="noStrike" baseline="0" dirty="0">
                <a:solidFill>
                  <a:srgbClr val="000000"/>
                </a:solidFill>
                <a:latin typeface="SegoeUI"/>
              </a:rPr>
              <a:t>Consider Azure Disk Encryption if you need to encrypt the OS and data disks.</a:t>
            </a:r>
          </a:p>
          <a:p>
            <a:pPr algn="l"/>
            <a:r>
              <a:rPr lang="en-IN" sz="1800" b="1" i="0" u="none" strike="noStrike" baseline="0" dirty="0">
                <a:solidFill>
                  <a:srgbClr val="FFFFFF"/>
                </a:solidFill>
                <a:latin typeface="SegoeUI-Bold"/>
              </a:rPr>
              <a:t>Resource Group</a:t>
            </a:r>
          </a:p>
          <a:p>
            <a:pPr algn="l"/>
            <a:r>
              <a:rPr lang="en-IN" sz="1800" b="0" i="0" u="none" strike="noStrike" baseline="0" dirty="0">
                <a:solidFill>
                  <a:srgbClr val="FFFFFF"/>
                </a:solidFill>
                <a:latin typeface="SegoeUI"/>
              </a:rPr>
              <a:t>A resource group is a container that holds related resources.</a:t>
            </a:r>
          </a:p>
          <a:p>
            <a:pPr algn="l"/>
            <a:r>
              <a:rPr lang="en-IN" sz="1800" b="0" i="0" u="none" strike="noStrike" baseline="0" dirty="0">
                <a:solidFill>
                  <a:srgbClr val="FFFFFF"/>
                </a:solidFill>
                <a:latin typeface="SegoeUI"/>
              </a:rPr>
              <a:t>You usually create resource groups for different resources in</a:t>
            </a:r>
          </a:p>
          <a:p>
            <a:pPr algn="l"/>
            <a:r>
              <a:rPr lang="en-IN" sz="1800" b="0" i="0" u="none" strike="noStrike" baseline="0" dirty="0">
                <a:solidFill>
                  <a:srgbClr val="FFFFFF"/>
                </a:solidFill>
                <a:latin typeface="SegoeUI"/>
              </a:rPr>
              <a:t>a solution based on their lifetime, and who will manage the</a:t>
            </a:r>
          </a:p>
          <a:p>
            <a:pPr algn="l"/>
            <a:r>
              <a:rPr lang="en-IN" sz="1800" b="0" i="0" u="none" strike="noStrike" baseline="0" dirty="0">
                <a:solidFill>
                  <a:srgbClr val="FFFFFF"/>
                </a:solidFill>
                <a:latin typeface="SegoeUI"/>
              </a:rPr>
              <a:t>resources. For a single VM workload, you may create a single</a:t>
            </a:r>
          </a:p>
          <a:p>
            <a:pPr algn="l"/>
            <a:r>
              <a:rPr lang="en-IN" sz="1800" b="0" i="0" u="none" strike="noStrike" baseline="0" dirty="0">
                <a:solidFill>
                  <a:srgbClr val="FFFFFF"/>
                </a:solidFill>
                <a:latin typeface="SegoeUI"/>
              </a:rPr>
              <a:t>resource group for all resources.</a:t>
            </a:r>
          </a:p>
          <a:p>
            <a:pPr algn="l"/>
            <a:r>
              <a:rPr lang="en-IN" sz="1800" b="1" i="0" u="none" strike="noStrike" baseline="0" dirty="0">
                <a:solidFill>
                  <a:srgbClr val="FFFFFF"/>
                </a:solidFill>
                <a:latin typeface="SegoeUI-Bold"/>
              </a:rPr>
              <a:t>VM</a:t>
            </a:r>
          </a:p>
          <a:p>
            <a:pPr algn="l"/>
            <a:r>
              <a:rPr lang="en-IN" sz="1800" b="0" i="0" u="none" strike="noStrike" baseline="0" dirty="0">
                <a:solidFill>
                  <a:srgbClr val="FFFFFF"/>
                </a:solidFill>
                <a:latin typeface="SegoeUI"/>
              </a:rPr>
              <a:t>Azure supports running various popular Linux distributions,</a:t>
            </a:r>
          </a:p>
          <a:p>
            <a:pPr algn="l"/>
            <a:r>
              <a:rPr lang="en-IN" sz="1800" b="0" i="0" u="none" strike="noStrike" baseline="0" dirty="0">
                <a:solidFill>
                  <a:srgbClr val="FFFFFF"/>
                </a:solidFill>
                <a:latin typeface="SegoeUI"/>
              </a:rPr>
              <a:t>including CentOS, Debian, Red Hat Enterprise, Ubuntu, and</a:t>
            </a:r>
          </a:p>
          <a:p>
            <a:pPr algn="l"/>
            <a:r>
              <a:rPr lang="en-IN" sz="1800" b="0" i="0" u="none" strike="noStrike" baseline="0" dirty="0">
                <a:solidFill>
                  <a:srgbClr val="FFFFFF"/>
                </a:solidFill>
                <a:latin typeface="SegoeUI"/>
              </a:rPr>
              <a:t>FreeBSD. For more information, see Azure and Linux. You can</a:t>
            </a:r>
          </a:p>
          <a:p>
            <a:pPr algn="l"/>
            <a:r>
              <a:rPr lang="en-IN" sz="1800" b="0" i="0" u="none" strike="noStrike" baseline="0" dirty="0">
                <a:solidFill>
                  <a:srgbClr val="FFFFFF"/>
                </a:solidFill>
                <a:latin typeface="SegoeUI"/>
              </a:rPr>
              <a:t>provision a VM from a list of published images or from a</a:t>
            </a:r>
          </a:p>
          <a:p>
            <a:pPr algn="l"/>
            <a:r>
              <a:rPr lang="en-IN" sz="1800" b="0" i="0" u="none" strike="noStrike" baseline="0" dirty="0">
                <a:solidFill>
                  <a:srgbClr val="FFFFFF"/>
                </a:solidFill>
                <a:latin typeface="SegoeUI"/>
              </a:rPr>
              <a:t>virtual hard disk (VHD) file that you upload to Azure Blob</a:t>
            </a:r>
          </a:p>
          <a:p>
            <a:pPr algn="l"/>
            <a:r>
              <a:rPr lang="en-IN" sz="1800" b="0" i="0" u="none" strike="noStrike" baseline="0" dirty="0">
                <a:solidFill>
                  <a:srgbClr val="FFFFFF"/>
                </a:solidFill>
                <a:latin typeface="SegoeUI"/>
              </a:rPr>
              <a:t>storage.</a:t>
            </a:r>
          </a:p>
          <a:p>
            <a:pPr algn="l"/>
            <a:r>
              <a:rPr lang="en-IN" sz="1800" b="1" i="0" u="none" strike="noStrike" baseline="0" dirty="0">
                <a:solidFill>
                  <a:srgbClr val="FFFFFF"/>
                </a:solidFill>
                <a:latin typeface="SegoeUI-Bold"/>
              </a:rPr>
              <a:t>OS disk</a:t>
            </a:r>
          </a:p>
          <a:p>
            <a:pPr algn="l"/>
            <a:r>
              <a:rPr lang="en-IN" sz="1800" b="0" i="0" u="none" strike="noStrike" baseline="0" dirty="0">
                <a:solidFill>
                  <a:srgbClr val="FFFFFF"/>
                </a:solidFill>
                <a:latin typeface="SegoeUI"/>
              </a:rPr>
              <a:t>The OS disk is a VHD stored in Azure Storage. That means it</a:t>
            </a:r>
          </a:p>
          <a:p>
            <a:pPr algn="l"/>
            <a:r>
              <a:rPr lang="en-IN" sz="1800" b="0" i="0" u="none" strike="noStrike" baseline="0" dirty="0">
                <a:solidFill>
                  <a:srgbClr val="FFFFFF"/>
                </a:solidFill>
                <a:latin typeface="SegoeUI"/>
              </a:rPr>
              <a:t>persists even if the host machine goes down. The OS disk is</a:t>
            </a:r>
          </a:p>
          <a:p>
            <a:pPr algn="l"/>
            <a:r>
              <a:rPr lang="en-IN" sz="1800" b="0" i="0" u="none" strike="noStrike" baseline="0" dirty="0">
                <a:solidFill>
                  <a:srgbClr val="FFFFFF"/>
                </a:solidFill>
                <a:latin typeface="SegoeUI"/>
              </a:rPr>
              <a:t>/dev/sda1.</a:t>
            </a:r>
          </a:p>
          <a:p>
            <a:pPr algn="l"/>
            <a:r>
              <a:rPr lang="en-IN" sz="1800" b="1" i="0" u="none" strike="noStrike" baseline="0" dirty="0">
                <a:solidFill>
                  <a:srgbClr val="FFFFFF"/>
                </a:solidFill>
                <a:latin typeface="SegoeUI-Bold"/>
              </a:rPr>
              <a:t>Data disks</a:t>
            </a:r>
          </a:p>
          <a:p>
            <a:pPr algn="l"/>
            <a:r>
              <a:rPr lang="en-IN" sz="1800" b="0" i="0" u="none" strike="noStrike" baseline="0" dirty="0">
                <a:solidFill>
                  <a:srgbClr val="FFFFFF"/>
                </a:solidFill>
                <a:latin typeface="SegoeUI"/>
              </a:rPr>
              <a:t>A data disk is a persistent VHD used for application data.</a:t>
            </a:r>
          </a:p>
          <a:p>
            <a:pPr algn="l"/>
            <a:r>
              <a:rPr lang="en-IN" sz="1800" b="0" i="0" u="none" strike="noStrike" baseline="0" dirty="0">
                <a:solidFill>
                  <a:srgbClr val="FFFFFF"/>
                </a:solidFill>
                <a:latin typeface="SegoeUI"/>
              </a:rPr>
              <a:t>Data disks are stored in Azure Storage, like the OS disk.</a:t>
            </a:r>
          </a:p>
          <a:p>
            <a:pPr algn="l"/>
            <a:r>
              <a:rPr lang="en-IN" sz="1800" b="1" i="0" u="none" strike="noStrike" baseline="0" dirty="0">
                <a:solidFill>
                  <a:srgbClr val="FFFFFF"/>
                </a:solidFill>
                <a:latin typeface="SegoeUI-Bold"/>
              </a:rPr>
              <a:t>Virtual network (VNet) and subnet</a:t>
            </a:r>
          </a:p>
          <a:p>
            <a:pPr algn="l"/>
            <a:r>
              <a:rPr lang="en-IN" sz="1800" b="0" i="0" u="none" strike="noStrike" baseline="0" dirty="0">
                <a:solidFill>
                  <a:srgbClr val="FFFFFF"/>
                </a:solidFill>
                <a:latin typeface="SegoeUI"/>
              </a:rPr>
              <a:t>Every VM in Azure is deployed into a VNet that is further</a:t>
            </a:r>
          </a:p>
          <a:p>
            <a:pPr algn="l"/>
            <a:r>
              <a:rPr lang="en-IN" sz="1800" b="0" i="0" u="none" strike="noStrike" baseline="0" dirty="0">
                <a:solidFill>
                  <a:srgbClr val="FFFFFF"/>
                </a:solidFill>
                <a:latin typeface="SegoeUI"/>
              </a:rPr>
              <a:t>divided into subnets.</a:t>
            </a:r>
          </a:p>
          <a:p>
            <a:pPr algn="l"/>
            <a:r>
              <a:rPr lang="en-IN" sz="1800" b="1" i="0" u="none" strike="noStrike" baseline="0" dirty="0">
                <a:solidFill>
                  <a:srgbClr val="FFFFFF"/>
                </a:solidFill>
                <a:latin typeface="SegoeUI-Bold"/>
              </a:rPr>
              <a:t>Public IP address</a:t>
            </a:r>
          </a:p>
          <a:p>
            <a:pPr algn="l"/>
            <a:r>
              <a:rPr lang="en-IN" sz="1800" b="0" i="0" u="none" strike="noStrike" baseline="0" dirty="0">
                <a:solidFill>
                  <a:srgbClr val="FFFFFF"/>
                </a:solidFill>
                <a:latin typeface="SegoeUI"/>
              </a:rPr>
              <a:t>A public IP address is needed to communicate with the VM</a:t>
            </a:r>
          </a:p>
          <a:p>
            <a:pPr algn="l"/>
            <a:r>
              <a:rPr lang="en-IN" sz="1800" b="0" i="0" u="none" strike="noStrike" baseline="0" dirty="0">
                <a:solidFill>
                  <a:srgbClr val="FFFFFF"/>
                </a:solidFill>
                <a:latin typeface="SegoeUI"/>
              </a:rPr>
              <a:t>— for example over SSH.</a:t>
            </a:r>
          </a:p>
          <a:p>
            <a:pPr algn="l"/>
            <a:r>
              <a:rPr lang="en-IN" sz="1800" b="1" i="0" u="none" strike="noStrike" baseline="0" dirty="0">
                <a:solidFill>
                  <a:srgbClr val="FFFFFF"/>
                </a:solidFill>
                <a:latin typeface="SegoeUI-Bold"/>
              </a:rPr>
              <a:t>Network interface (NIC)</a:t>
            </a:r>
          </a:p>
          <a:p>
            <a:pPr algn="l"/>
            <a:r>
              <a:rPr lang="en-IN" sz="1800" b="0" i="0" u="none" strike="noStrike" baseline="0" dirty="0">
                <a:solidFill>
                  <a:srgbClr val="FFFFFF"/>
                </a:solidFill>
                <a:latin typeface="SegoeUI"/>
              </a:rPr>
              <a:t>The NIC enables the VM to communicate with the virtual</a:t>
            </a:r>
          </a:p>
          <a:p>
            <a:pPr algn="l"/>
            <a:r>
              <a:rPr lang="en-IN" sz="1800" b="0" i="0" u="none" strike="noStrike" baseline="0" dirty="0">
                <a:solidFill>
                  <a:srgbClr val="FFFFFF"/>
                </a:solidFill>
                <a:latin typeface="SegoeUI"/>
              </a:rPr>
              <a:t>network.</a:t>
            </a:r>
          </a:p>
          <a:p>
            <a:pPr algn="l"/>
            <a:r>
              <a:rPr lang="en-IN" sz="1800" b="1" i="0" u="none" strike="noStrike" baseline="0" dirty="0">
                <a:solidFill>
                  <a:srgbClr val="FFFFFF"/>
                </a:solidFill>
                <a:latin typeface="SegoeUI-Bold"/>
              </a:rPr>
              <a:t>Network security group (NSG)</a:t>
            </a:r>
          </a:p>
          <a:p>
            <a:pPr algn="l"/>
            <a:r>
              <a:rPr lang="en-IN" sz="1800" b="0" i="0" u="none" strike="noStrike" baseline="0" dirty="0">
                <a:solidFill>
                  <a:srgbClr val="FFFFFF"/>
                </a:solidFill>
                <a:latin typeface="SegoeUI"/>
              </a:rPr>
              <a:t>The NSG is used to allow/deny network traffic to the subnet.</a:t>
            </a:r>
          </a:p>
          <a:p>
            <a:pPr algn="l"/>
            <a:r>
              <a:rPr lang="en-IN" sz="1800" b="0" i="0" u="none" strike="noStrike" baseline="0" dirty="0">
                <a:solidFill>
                  <a:srgbClr val="FFFFFF"/>
                </a:solidFill>
                <a:latin typeface="SegoeUI"/>
              </a:rPr>
              <a:t>You can associate an NSG with an individual NIC or with a</a:t>
            </a:r>
          </a:p>
          <a:p>
            <a:pPr algn="l"/>
            <a:r>
              <a:rPr lang="en-IN" sz="1800" b="0" i="0" u="none" strike="noStrike" baseline="0" dirty="0">
                <a:solidFill>
                  <a:srgbClr val="FFFFFF"/>
                </a:solidFill>
                <a:latin typeface="SegoeUI"/>
              </a:rPr>
              <a:t>subnet. If you associate it with a subnet, the NSG rules apply</a:t>
            </a:r>
          </a:p>
          <a:p>
            <a:pPr algn="l"/>
            <a:r>
              <a:rPr lang="en-IN" sz="1800" b="0" i="0" u="none" strike="noStrike" baseline="0" dirty="0">
                <a:solidFill>
                  <a:srgbClr val="FFFFFF"/>
                </a:solidFill>
                <a:latin typeface="SegoeUI"/>
              </a:rPr>
              <a:t>to all VMs in that subnet.</a:t>
            </a:r>
          </a:p>
          <a:p>
            <a:pPr algn="l"/>
            <a:r>
              <a:rPr lang="en-IN" sz="1800" b="1" i="0" u="none" strike="noStrike" baseline="0" dirty="0">
                <a:solidFill>
                  <a:srgbClr val="FFFFFF"/>
                </a:solidFill>
                <a:latin typeface="SegoeUI-Bold"/>
              </a:rPr>
              <a:t>Diagnostics</a:t>
            </a:r>
          </a:p>
          <a:p>
            <a:pPr algn="l"/>
            <a:r>
              <a:rPr lang="en-IN" sz="1800" b="0" i="0" u="none" strike="noStrike" baseline="0" dirty="0">
                <a:solidFill>
                  <a:srgbClr val="FFFFFF"/>
                </a:solidFill>
                <a:latin typeface="SegoeUI"/>
              </a:rPr>
              <a:t>Diagnostic logging is crucial for managing and</a:t>
            </a:r>
          </a:p>
          <a:p>
            <a:pPr algn="l"/>
            <a:r>
              <a:rPr lang="en-IN" sz="1800" b="0" i="0" u="none" strike="noStrike" baseline="0" dirty="0">
                <a:solidFill>
                  <a:srgbClr val="FFFFFF"/>
                </a:solidFill>
                <a:latin typeface="SegoeUI"/>
              </a:rPr>
              <a:t>troubleshooting the VM</a:t>
            </a:r>
            <a:endParaRPr lang="en-IN" b="0" i="0" dirty="0">
              <a:solidFill>
                <a:srgbClr val="171717"/>
              </a:solidFill>
              <a:effectLst/>
              <a:latin typeface="Segoe UI"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46</a:t>
            </a:fld>
            <a:endParaRPr lang="en-IN"/>
          </a:p>
        </p:txBody>
      </p:sp>
    </p:spTree>
    <p:extLst>
      <p:ext uri="{BB962C8B-B14F-4D97-AF65-F5344CB8AC3E}">
        <p14:creationId xmlns:p14="http://schemas.microsoft.com/office/powerpoint/2010/main" val="2782616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48</a:t>
            </a:fld>
            <a:endParaRPr lang="en-IN"/>
          </a:p>
        </p:txBody>
      </p:sp>
    </p:spTree>
    <p:extLst>
      <p:ext uri="{BB962C8B-B14F-4D97-AF65-F5344CB8AC3E}">
        <p14:creationId xmlns:p14="http://schemas.microsoft.com/office/powerpoint/2010/main" val="1323852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recommend subsystems communicate over REST/HTTPS using JSON (as it is human readable) though binary protocols should be used for high performance needs. The architecture also supports a hybrid cloud and edge compute strategy; i.e. some data processing is expected to happen on premise. We recommend use of an orchestrator (e.g. Azure Kubernetes Services - AKS or Service Fabric) to scale individual subsystems horizontally or PaaS services (e.g. Azure App Services) that offer built-in horizontal scale capabilities. </a:t>
            </a:r>
          </a:p>
        </p:txBody>
      </p:sp>
      <p:sp>
        <p:nvSpPr>
          <p:cNvPr id="4" name="Slide Number Placeholder 3"/>
          <p:cNvSpPr>
            <a:spLocks noGrp="1"/>
          </p:cNvSpPr>
          <p:nvPr>
            <p:ph type="sldNum" sz="quarter" idx="5"/>
          </p:nvPr>
        </p:nvSpPr>
        <p:spPr/>
        <p:txBody>
          <a:bodyPr/>
          <a:lstStyle/>
          <a:p>
            <a:fld id="{ED996846-AE39-468A-975A-8BF696CEE41E}" type="slidenum">
              <a:rPr lang="en-IN" smtClean="0"/>
              <a:t>49</a:t>
            </a:fld>
            <a:endParaRPr lang="en-IN"/>
          </a:p>
        </p:txBody>
      </p:sp>
    </p:spTree>
    <p:extLst>
      <p:ext uri="{BB962C8B-B14F-4D97-AF65-F5344CB8AC3E}">
        <p14:creationId xmlns:p14="http://schemas.microsoft.com/office/powerpoint/2010/main" val="1260599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solidFill>
                  <a:srgbClr val="000000"/>
                </a:solidFill>
                <a:latin typeface="Calibri" panose="020F0502020204030204" pitchFamily="34" charset="0"/>
              </a:rPr>
              <a:t>At the core an IoT application consists of the following subsystems: 1) </a:t>
            </a:r>
            <a:r>
              <a:rPr lang="en-IN" sz="1800" b="1" i="0" u="none" strike="noStrike" baseline="0" dirty="0">
                <a:solidFill>
                  <a:srgbClr val="000000"/>
                </a:solidFill>
                <a:latin typeface="Calibri" panose="020F0502020204030204" pitchFamily="34" charset="0"/>
              </a:rPr>
              <a:t>devices </a:t>
            </a:r>
            <a:r>
              <a:rPr lang="en-IN" sz="1800" b="0" i="0" u="none" strike="noStrike" baseline="0" dirty="0">
                <a:solidFill>
                  <a:srgbClr val="000000"/>
                </a:solidFill>
                <a:latin typeface="Calibri" panose="020F0502020204030204" pitchFamily="34" charset="0"/>
              </a:rPr>
              <a:t>(and/or on premise edge gateways) that have the ability to securely register with the cloud, and connectivity options for sending and receiving data with the cloud, 2) a cloud gateway service, or </a:t>
            </a:r>
            <a:r>
              <a:rPr lang="en-IN" sz="1800" b="1" i="0" u="none" strike="noStrike" baseline="0" dirty="0">
                <a:solidFill>
                  <a:srgbClr val="000000"/>
                </a:solidFill>
                <a:latin typeface="Calibri" panose="020F0502020204030204" pitchFamily="34" charset="0"/>
              </a:rPr>
              <a:t>hub</a:t>
            </a:r>
            <a:r>
              <a:rPr lang="en-IN" sz="1800" b="0" i="0" u="none" strike="noStrike" baseline="0" dirty="0">
                <a:solidFill>
                  <a:srgbClr val="000000"/>
                </a:solidFill>
                <a:latin typeface="Calibri" panose="020F0502020204030204" pitchFamily="34" charset="0"/>
              </a:rPr>
              <a:t>, to securely accept that data and provide device management capabilities, 3) </a:t>
            </a:r>
            <a:r>
              <a:rPr lang="en-IN" sz="1800" b="1" i="0" u="none" strike="noStrike" baseline="0" dirty="0">
                <a:solidFill>
                  <a:srgbClr val="000000"/>
                </a:solidFill>
                <a:latin typeface="Calibri" panose="020F0502020204030204" pitchFamily="34" charset="0"/>
              </a:rPr>
              <a:t>stream processors </a:t>
            </a:r>
            <a:r>
              <a:rPr lang="en-IN" sz="1800" b="0" i="0" u="none" strike="noStrike" baseline="0" dirty="0">
                <a:solidFill>
                  <a:srgbClr val="000000"/>
                </a:solidFill>
                <a:latin typeface="Calibri" panose="020F0502020204030204" pitchFamily="34" charset="0"/>
              </a:rPr>
              <a:t>that consume that data, integrate with </a:t>
            </a:r>
            <a:r>
              <a:rPr lang="en-IN" sz="1800" b="1" i="0" u="none" strike="noStrike" baseline="0" dirty="0">
                <a:solidFill>
                  <a:srgbClr val="000000"/>
                </a:solidFill>
                <a:latin typeface="Calibri" panose="020F0502020204030204" pitchFamily="34" charset="0"/>
              </a:rPr>
              <a:t>business processes</a:t>
            </a:r>
            <a:r>
              <a:rPr lang="en-IN" sz="1800" b="0" i="0" u="none" strike="noStrike" baseline="0" dirty="0">
                <a:solidFill>
                  <a:srgbClr val="000000"/>
                </a:solidFill>
                <a:latin typeface="Calibri" panose="020F0502020204030204" pitchFamily="34" charset="0"/>
              </a:rPr>
              <a:t>, and place the data into </a:t>
            </a:r>
            <a:r>
              <a:rPr lang="en-IN" sz="1800" b="1" i="0" u="none" strike="noStrike" baseline="0" dirty="0">
                <a:solidFill>
                  <a:srgbClr val="000000"/>
                </a:solidFill>
                <a:latin typeface="Calibri" panose="020F0502020204030204" pitchFamily="34" charset="0"/>
              </a:rPr>
              <a:t>storage</a:t>
            </a:r>
            <a:r>
              <a:rPr lang="en-IN" sz="1800" b="0" i="0" u="none" strike="noStrike" baseline="0" dirty="0">
                <a:solidFill>
                  <a:srgbClr val="000000"/>
                </a:solidFill>
                <a:latin typeface="Calibri" panose="020F0502020204030204" pitchFamily="34" charset="0"/>
              </a:rPr>
              <a:t>, and 4) a </a:t>
            </a:r>
            <a:r>
              <a:rPr lang="en-IN" sz="1800" b="1" i="0" u="none" strike="noStrike" baseline="0" dirty="0">
                <a:solidFill>
                  <a:srgbClr val="000000"/>
                </a:solidFill>
                <a:latin typeface="Calibri" panose="020F0502020204030204" pitchFamily="34" charset="0"/>
              </a:rPr>
              <a:t>user interface </a:t>
            </a:r>
            <a:r>
              <a:rPr lang="en-IN" sz="1800" b="0" i="0" u="none" strike="noStrike" baseline="0" dirty="0">
                <a:solidFill>
                  <a:srgbClr val="000000"/>
                </a:solidFill>
                <a:latin typeface="Calibri" panose="020F0502020204030204" pitchFamily="34" charset="0"/>
              </a:rPr>
              <a:t>to visualize telemetry data and facilitate device management. Following, these subsystems are briefly described with prescriptive technology recommendations. Sections covering these subsystems in depth are in section 3 of this document. </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50</a:t>
            </a:fld>
            <a:endParaRPr lang="en-IN"/>
          </a:p>
        </p:txBody>
      </p:sp>
    </p:spTree>
    <p:extLst>
      <p:ext uri="{BB962C8B-B14F-4D97-AF65-F5344CB8AC3E}">
        <p14:creationId xmlns:p14="http://schemas.microsoft.com/office/powerpoint/2010/main" val="3202147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solidFill>
                  <a:srgbClr val="000000"/>
                </a:solidFill>
                <a:latin typeface="Calibri" panose="020F0502020204030204" pitchFamily="34" charset="0"/>
              </a:rPr>
              <a:t>In addition to the core subsystems many IoT applications will include subsystems for: 5) </a:t>
            </a:r>
            <a:r>
              <a:rPr lang="en-IN" sz="1800" b="1" i="0" u="none" strike="noStrike" baseline="0" dirty="0">
                <a:solidFill>
                  <a:srgbClr val="000000"/>
                </a:solidFill>
                <a:latin typeface="Calibri" panose="020F0502020204030204" pitchFamily="34" charset="0"/>
              </a:rPr>
              <a:t>intelligent edge devices </a:t>
            </a:r>
            <a:r>
              <a:rPr lang="en-IN" sz="1800" b="0" i="0" u="none" strike="noStrike" baseline="0" dirty="0">
                <a:solidFill>
                  <a:srgbClr val="000000"/>
                </a:solidFill>
                <a:latin typeface="Calibri" panose="020F0502020204030204" pitchFamily="34" charset="0"/>
              </a:rPr>
              <a:t>which allow aggregation or transformation of telemetry data and on premise processing, 6) cloud telemetry </a:t>
            </a:r>
            <a:r>
              <a:rPr lang="en-IN" sz="1800" b="1" i="0" u="none" strike="noStrike" baseline="0" dirty="0">
                <a:solidFill>
                  <a:srgbClr val="000000"/>
                </a:solidFill>
                <a:latin typeface="Calibri" panose="020F0502020204030204" pitchFamily="34" charset="0"/>
              </a:rPr>
              <a:t>data transformation </a:t>
            </a:r>
            <a:r>
              <a:rPr lang="en-IN" sz="1800" b="0" i="0" u="none" strike="noStrike" baseline="0" dirty="0">
                <a:solidFill>
                  <a:srgbClr val="000000"/>
                </a:solidFill>
                <a:latin typeface="Calibri" panose="020F0502020204030204" pitchFamily="34" charset="0"/>
              </a:rPr>
              <a:t>which allows restructuring, combination, or transformation of telemetry data sent from devices, 7) </a:t>
            </a:r>
            <a:r>
              <a:rPr lang="en-IN" sz="1800" b="1" i="0" u="none" strike="noStrike" baseline="0" dirty="0">
                <a:solidFill>
                  <a:srgbClr val="000000"/>
                </a:solidFill>
                <a:latin typeface="Calibri" panose="020F0502020204030204" pitchFamily="34" charset="0"/>
              </a:rPr>
              <a:t>machine learning </a:t>
            </a:r>
            <a:r>
              <a:rPr lang="en-IN" sz="1800" b="0" i="0" u="none" strike="noStrike" baseline="0" dirty="0">
                <a:solidFill>
                  <a:srgbClr val="000000"/>
                </a:solidFill>
                <a:latin typeface="Calibri" panose="020F0502020204030204" pitchFamily="34" charset="0"/>
              </a:rPr>
              <a:t>which allows predictive algorithms to be executed over historical telemetry data, enabling scenarios such as predictive maintenance, and </a:t>
            </a:r>
            <a:r>
              <a:rPr lang="en-IN" sz="1800" b="1" i="0" u="none" strike="noStrike" baseline="0" dirty="0">
                <a:solidFill>
                  <a:srgbClr val="000000"/>
                </a:solidFill>
                <a:latin typeface="Calibri" panose="020F0502020204030204" pitchFamily="34" charset="0"/>
              </a:rPr>
              <a:t>8</a:t>
            </a:r>
            <a:r>
              <a:rPr lang="en-IN" sz="1800" b="0" i="0" u="none" strike="noStrike" baseline="0" dirty="0">
                <a:solidFill>
                  <a:srgbClr val="000000"/>
                </a:solidFill>
                <a:latin typeface="Calibri" panose="020F0502020204030204" pitchFamily="34" charset="0"/>
              </a:rPr>
              <a:t>) </a:t>
            </a:r>
            <a:r>
              <a:rPr lang="en-IN" sz="1800" b="1" i="0" u="none" strike="noStrike" baseline="0" dirty="0">
                <a:solidFill>
                  <a:srgbClr val="000000"/>
                </a:solidFill>
                <a:latin typeface="Calibri" panose="020F0502020204030204" pitchFamily="34" charset="0"/>
              </a:rPr>
              <a:t>user management </a:t>
            </a:r>
            <a:r>
              <a:rPr lang="en-IN" sz="1800" b="0" i="0" u="none" strike="noStrike" baseline="0" dirty="0">
                <a:solidFill>
                  <a:srgbClr val="000000"/>
                </a:solidFill>
                <a:latin typeface="Calibri" panose="020F0502020204030204" pitchFamily="34" charset="0"/>
              </a:rPr>
              <a:t>which allows splitting of functionality amongst different roles and users. </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51</a:t>
            </a:fld>
            <a:endParaRPr lang="en-IN"/>
          </a:p>
        </p:txBody>
      </p:sp>
    </p:spTree>
    <p:extLst>
      <p:ext uri="{BB962C8B-B14F-4D97-AF65-F5344CB8AC3E}">
        <p14:creationId xmlns:p14="http://schemas.microsoft.com/office/powerpoint/2010/main" val="2025359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solidFill>
                  <a:srgbClr val="000000"/>
                </a:solidFill>
                <a:latin typeface="Calibri" panose="020F0502020204030204" pitchFamily="34" charset="0"/>
              </a:rPr>
              <a:t>There are multiple cross-cutting needs for IoT applications that are critical for success including: 9) </a:t>
            </a:r>
            <a:r>
              <a:rPr lang="en-IN" sz="1800" b="1" i="0" u="none" strike="noStrike" baseline="0" dirty="0">
                <a:solidFill>
                  <a:srgbClr val="000000"/>
                </a:solidFill>
                <a:latin typeface="Calibri" panose="020F0502020204030204" pitchFamily="34" charset="0"/>
              </a:rPr>
              <a:t>security </a:t>
            </a:r>
            <a:r>
              <a:rPr lang="en-IN" sz="1800" b="0" i="0" u="none" strike="noStrike" baseline="0" dirty="0">
                <a:solidFill>
                  <a:srgbClr val="000000"/>
                </a:solidFill>
                <a:latin typeface="Calibri" panose="020F0502020204030204" pitchFamily="34" charset="0"/>
              </a:rPr>
              <a:t>requirements; including user management and auditing, device connectivity, in-transit telemetry, and at rest security, 10) </a:t>
            </a:r>
            <a:r>
              <a:rPr lang="en-IN" sz="1800" b="1" i="0" u="none" strike="noStrike" baseline="0" dirty="0">
                <a:solidFill>
                  <a:srgbClr val="000000"/>
                </a:solidFill>
                <a:latin typeface="Calibri" panose="020F0502020204030204" pitchFamily="34" charset="0"/>
              </a:rPr>
              <a:t>logging and monitoring </a:t>
            </a:r>
            <a:r>
              <a:rPr lang="en-IN" sz="1800" b="0" i="0" u="none" strike="noStrike" baseline="0" dirty="0">
                <a:solidFill>
                  <a:srgbClr val="000000"/>
                </a:solidFill>
                <a:latin typeface="Calibri" panose="020F0502020204030204" pitchFamily="34" charset="0"/>
              </a:rPr>
              <a:t>for an IoT cloud application is critical for determining health and for troubleshooting failures both for individual subsystems and the application as a whole, and 11) </a:t>
            </a:r>
            <a:r>
              <a:rPr lang="en-IN" sz="1800" b="1" i="0" u="none" strike="noStrike" baseline="0" dirty="0">
                <a:solidFill>
                  <a:srgbClr val="000000"/>
                </a:solidFill>
                <a:latin typeface="Calibri" panose="020F0502020204030204" pitchFamily="34" charset="0"/>
              </a:rPr>
              <a:t>high availability and disaster recovery </a:t>
            </a:r>
            <a:r>
              <a:rPr lang="en-IN" sz="1800" b="0" i="0" u="none" strike="noStrike" baseline="0" dirty="0">
                <a:solidFill>
                  <a:srgbClr val="000000"/>
                </a:solidFill>
                <a:latin typeface="Calibri" panose="020F0502020204030204" pitchFamily="34" charset="0"/>
              </a:rPr>
              <a:t>which is used to rapidly recover from systemic failures. </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52</a:t>
            </a:fld>
            <a:endParaRPr lang="en-IN"/>
          </a:p>
        </p:txBody>
      </p:sp>
    </p:spTree>
    <p:extLst>
      <p:ext uri="{BB962C8B-B14F-4D97-AF65-F5344CB8AC3E}">
        <p14:creationId xmlns:p14="http://schemas.microsoft.com/office/powerpoint/2010/main" val="115172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dirty="0">
                <a:solidFill>
                  <a:srgbClr val="0072BC"/>
                </a:solidFill>
                <a:latin typeface="SegoeUI-Semilight"/>
              </a:rPr>
              <a:t>In these reference architectures show options for integrating your on-premises Active Directory (AD) environment with an Azure network.</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a:t>
            </a:fld>
            <a:endParaRPr lang="en-IN"/>
          </a:p>
        </p:txBody>
      </p:sp>
    </p:spTree>
    <p:extLst>
      <p:ext uri="{BB962C8B-B14F-4D97-AF65-F5344CB8AC3E}">
        <p14:creationId xmlns:p14="http://schemas.microsoft.com/office/powerpoint/2010/main" val="1932277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54</a:t>
            </a:fld>
            <a:endParaRPr lang="en-IN"/>
          </a:p>
        </p:txBody>
      </p:sp>
    </p:spTree>
    <p:extLst>
      <p:ext uri="{BB962C8B-B14F-4D97-AF65-F5344CB8AC3E}">
        <p14:creationId xmlns:p14="http://schemas.microsoft.com/office/powerpoint/2010/main" val="1134069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This reference architecture is designed for one-time or on-demand jobs. If you need to move data on a continuing basis (hourly or daily), we recommend using Azure Data Factory to define an automated workflow</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57</a:t>
            </a:fld>
            <a:endParaRPr lang="en-IN"/>
          </a:p>
        </p:txBody>
      </p:sp>
    </p:spTree>
    <p:extLst>
      <p:ext uri="{BB962C8B-B14F-4D97-AF65-F5344CB8AC3E}">
        <p14:creationId xmlns:p14="http://schemas.microsoft.com/office/powerpoint/2010/main" val="867933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171717"/>
                </a:solidFill>
                <a:effectLst/>
                <a:latin typeface="Segoe UI" panose="020B0502040204020203" pitchFamily="34" charset="0"/>
              </a:rPr>
              <a:t>Bring together all your structured, unstructured and semi-structured data (logs, files, and media) using Synapse Pipelines to Azure Data Lake Storage.</a:t>
            </a:r>
          </a:p>
          <a:p>
            <a:pPr algn="l">
              <a:buFont typeface="+mj-lt"/>
              <a:buAutoNum type="arabicPeriod"/>
            </a:pPr>
            <a:r>
              <a:rPr lang="en-IN" b="0" i="0" dirty="0">
                <a:solidFill>
                  <a:srgbClr val="171717"/>
                </a:solidFill>
                <a:effectLst/>
                <a:latin typeface="Segoe UI" panose="020B0502040204020203" pitchFamily="34" charset="0"/>
              </a:rPr>
              <a:t>Use Apache Spark pools to clean and transform the structureless datasets and combine them with structured data from operational databases or data warehouses.</a:t>
            </a:r>
          </a:p>
          <a:p>
            <a:pPr algn="l">
              <a:buFont typeface="+mj-lt"/>
              <a:buAutoNum type="arabicPeriod"/>
            </a:pPr>
            <a:r>
              <a:rPr lang="en-IN" b="0" i="0" dirty="0">
                <a:solidFill>
                  <a:srgbClr val="171717"/>
                </a:solidFill>
                <a:effectLst/>
                <a:latin typeface="Segoe UI" panose="020B0502040204020203" pitchFamily="34" charset="0"/>
              </a:rPr>
              <a:t>Use scalable machine learning/deep learning techniques, to derive deeper insights from this data using Python, Scala or .NET, with notebook experiences in Apache Spark pool.</a:t>
            </a:r>
          </a:p>
          <a:p>
            <a:pPr algn="l">
              <a:buFont typeface="+mj-lt"/>
              <a:buAutoNum type="arabicPeriod"/>
            </a:pPr>
            <a:r>
              <a:rPr lang="en-IN" b="0" i="0" dirty="0">
                <a:solidFill>
                  <a:srgbClr val="171717"/>
                </a:solidFill>
                <a:effectLst/>
                <a:latin typeface="Segoe UI" panose="020B0502040204020203" pitchFamily="34" charset="0"/>
              </a:rPr>
              <a:t>Leverage Apache Spark pool and Synapse Pipelines in Azure Synapse Analytics to access and move data at scale.</a:t>
            </a:r>
          </a:p>
          <a:p>
            <a:pPr algn="l">
              <a:buFont typeface="+mj-lt"/>
              <a:buAutoNum type="arabicPeriod"/>
            </a:pPr>
            <a:r>
              <a:rPr lang="en-IN" b="0" i="0" dirty="0">
                <a:solidFill>
                  <a:srgbClr val="171717"/>
                </a:solidFill>
                <a:effectLst/>
                <a:latin typeface="Segoe UI" panose="020B0502040204020203" pitchFamily="34" charset="0"/>
              </a:rPr>
              <a:t>Query and report on data in </a:t>
            </a:r>
            <a:r>
              <a:rPr lang="en-IN" b="0" i="0" u="none" strike="noStrike" dirty="0">
                <a:solidFill>
                  <a:srgbClr val="171717"/>
                </a:solidFill>
                <a:effectLst/>
                <a:latin typeface="Segoe UI" panose="020B0502040204020203" pitchFamily="34" charset="0"/>
                <a:hlinkClick r:id="rId3"/>
              </a:rPr>
              <a:t>Power BI</a:t>
            </a:r>
            <a:r>
              <a:rPr lang="en-IN" b="0" i="0" dirty="0">
                <a:solidFill>
                  <a:srgbClr val="171717"/>
                </a:solidFill>
                <a:effectLst/>
                <a:latin typeface="Segoe UI" panose="020B0502040204020203" pitchFamily="34" charset="0"/>
              </a:rPr>
              <a:t>.</a:t>
            </a:r>
          </a:p>
          <a:p>
            <a:pPr algn="l">
              <a:buFont typeface="+mj-lt"/>
              <a:buAutoNum type="arabicPeriod"/>
            </a:pPr>
            <a:r>
              <a:rPr lang="en-IN" b="0" i="0" dirty="0">
                <a:solidFill>
                  <a:srgbClr val="171717"/>
                </a:solidFill>
                <a:effectLst/>
                <a:latin typeface="Segoe UI" panose="020B0502040204020203" pitchFamily="34" charset="0"/>
              </a:rPr>
              <a:t>Take the insights from Apache Spark pools to Cosmos DB to make them accessible through web and mobile apps.</a:t>
            </a:r>
          </a:p>
          <a:p>
            <a:endParaRPr lang="en-IN" dirty="0"/>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59</a:t>
            </a:fld>
            <a:endParaRPr lang="en-IN"/>
          </a:p>
        </p:txBody>
      </p:sp>
    </p:spTree>
    <p:extLst>
      <p:ext uri="{BB962C8B-B14F-4D97-AF65-F5344CB8AC3E}">
        <p14:creationId xmlns:p14="http://schemas.microsoft.com/office/powerpoint/2010/main" val="1376217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171717"/>
                </a:solidFill>
                <a:effectLst/>
                <a:latin typeface="Segoe UI" panose="020B0502040204020203" pitchFamily="34" charset="0"/>
              </a:rPr>
              <a:t>Combine all your structured, unstructured and semi-structured data (logs, files, and media) using Azure Synapse Analytics Pipelines to Azure Blob Storage.</a:t>
            </a:r>
          </a:p>
          <a:p>
            <a:pPr algn="l">
              <a:buFont typeface="+mj-lt"/>
              <a:buAutoNum type="arabicPeriod"/>
            </a:pPr>
            <a:r>
              <a:rPr lang="en-IN" b="0" i="0" dirty="0">
                <a:solidFill>
                  <a:srgbClr val="171717"/>
                </a:solidFill>
                <a:effectLst/>
                <a:latin typeface="Segoe UI" panose="020B0502040204020203" pitchFamily="34" charset="0"/>
              </a:rPr>
              <a:t>Leverage data in Azure Blob Storage to perform scalable analytics with Azure Synapse Analytics Spark pool and achieve cleansed and transformed data.</a:t>
            </a:r>
          </a:p>
          <a:p>
            <a:pPr algn="l">
              <a:buFont typeface="+mj-lt"/>
              <a:buAutoNum type="arabicPeriod"/>
            </a:pPr>
            <a:r>
              <a:rPr lang="en-IN" b="0" i="0" dirty="0">
                <a:solidFill>
                  <a:srgbClr val="171717"/>
                </a:solidFill>
                <a:effectLst/>
                <a:latin typeface="Segoe UI" panose="020B0502040204020203" pitchFamily="34" charset="0"/>
              </a:rPr>
              <a:t>Cleansed and transformed data can be combined with existing structured data, creating one hub for all your data with Azure Synapse Analytics.</a:t>
            </a:r>
          </a:p>
          <a:p>
            <a:pPr algn="l">
              <a:buFont typeface="+mj-lt"/>
              <a:buAutoNum type="arabicPeriod"/>
            </a:pPr>
            <a:r>
              <a:rPr lang="en-IN" b="0" i="0" dirty="0">
                <a:solidFill>
                  <a:srgbClr val="171717"/>
                </a:solidFill>
                <a:effectLst/>
                <a:latin typeface="Segoe UI" panose="020B0502040204020203" pitchFamily="34" charset="0"/>
              </a:rPr>
              <a:t>Build operational reports and analytical dashboards on top of dedicated SQL pool to derive insights from the data, and use Azure Analysis Services to serve thousands of end users.</a:t>
            </a:r>
          </a:p>
          <a:p>
            <a:pPr algn="l">
              <a:buFont typeface="+mj-lt"/>
              <a:buNone/>
            </a:pPr>
            <a:endParaRPr lang="en-IN" b="0" i="0" dirty="0">
              <a:solidFill>
                <a:srgbClr val="171717"/>
              </a:solidFill>
              <a:effectLst/>
              <a:latin typeface="Segoe UI" panose="020B0502040204020203" pitchFamily="34" charset="0"/>
            </a:endParaRPr>
          </a:p>
          <a:p>
            <a:pPr algn="l">
              <a:buFont typeface="+mj-lt"/>
              <a:buAutoNum type="arabicPeriod"/>
            </a:pPr>
            <a:endParaRPr lang="en-IN" b="0" i="0" dirty="0">
              <a:solidFill>
                <a:srgbClr val="171717"/>
              </a:solidFill>
              <a:effectLst/>
              <a:latin typeface="Segoe UI" panose="020B0502040204020203" pitchFamily="34" charset="0"/>
            </a:endParaRPr>
          </a:p>
          <a:p>
            <a:pPr algn="l"/>
            <a:r>
              <a:rPr lang="en-IN" b="1" i="0" dirty="0">
                <a:solidFill>
                  <a:srgbClr val="171717"/>
                </a:solidFill>
                <a:effectLst/>
                <a:latin typeface="Segoe UI" panose="020B0502040204020203" pitchFamily="34" charset="0"/>
              </a:rPr>
              <a:t>Components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3"/>
              </a:rPr>
              <a:t>Azure Synapse Analytics</a:t>
            </a:r>
            <a:r>
              <a:rPr lang="en-IN" b="0" i="0" dirty="0">
                <a:solidFill>
                  <a:srgbClr val="171717"/>
                </a:solidFill>
                <a:effectLst/>
                <a:latin typeface="Segoe UI" panose="020B0502040204020203" pitchFamily="34" charset="0"/>
              </a:rPr>
              <a:t> is the fast, flexible, and trusted cloud data warehouse that lets you scale, compute, and store elastically and independently, with a massively parallel processing architecture.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4"/>
              </a:rPr>
              <a:t>Synapse Pipelines Documentation</a:t>
            </a:r>
            <a:r>
              <a:rPr lang="en-IN" b="0" i="0" dirty="0">
                <a:solidFill>
                  <a:srgbClr val="171717"/>
                </a:solidFill>
                <a:effectLst/>
                <a:latin typeface="Segoe UI" panose="020B0502040204020203" pitchFamily="34" charset="0"/>
              </a:rPr>
              <a:t> allows you to create, schedule and orchestrate your ETL/ELT workflows.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5"/>
              </a:rPr>
              <a:t>Azure Blob storage</a:t>
            </a:r>
            <a:r>
              <a:rPr lang="en-IN" b="0" i="0" dirty="0">
                <a:solidFill>
                  <a:srgbClr val="171717"/>
                </a:solidFill>
                <a:effectLst/>
                <a:latin typeface="Segoe UI" panose="020B0502040204020203" pitchFamily="34" charset="0"/>
              </a:rPr>
              <a:t> is a Massively scalable object storage for any type of unstructured data-images, videos, audio, documents, and more-easily and cost-effectively.</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6"/>
              </a:rPr>
              <a:t>Azure Synapse Analytics Spark pools</a:t>
            </a:r>
            <a:r>
              <a:rPr lang="en-IN" b="0" i="0" dirty="0">
                <a:solidFill>
                  <a:srgbClr val="171717"/>
                </a:solidFill>
                <a:effectLst/>
                <a:latin typeface="Segoe UI" panose="020B0502040204020203" pitchFamily="34" charset="0"/>
              </a:rPr>
              <a:t> is a parallel processing framework that supports in-memory processing to boost the performance of big-data analytic applications.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7"/>
              </a:rPr>
              <a:t>Azure Analysis Services</a:t>
            </a:r>
            <a:r>
              <a:rPr lang="en-IN" b="0" i="0" dirty="0">
                <a:solidFill>
                  <a:srgbClr val="171717"/>
                </a:solidFill>
                <a:effectLst/>
                <a:latin typeface="Segoe UI" panose="020B0502040204020203" pitchFamily="34" charset="0"/>
              </a:rPr>
              <a:t> is an enterprise grade analytics as a service that lets you govern, deploy, test, and deliver your BI solution with confidence.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8"/>
              </a:rPr>
              <a:t>Power BI</a:t>
            </a:r>
            <a:r>
              <a:rPr lang="en-IN" b="0" i="0" dirty="0">
                <a:solidFill>
                  <a:srgbClr val="171717"/>
                </a:solidFill>
                <a:effectLst/>
                <a:latin typeface="Segoe UI" panose="020B0502040204020203" pitchFamily="34" charset="0"/>
              </a:rPr>
              <a:t> is a suite of business analytics tools that deliver insights throughout your organization. Connect to hundreds of data sources, simplify data prep, and drive ad hoc analysis. Produce beautiful reports, then publish them for your organization to consume on the web and across mobile devices.</a:t>
            </a:r>
          </a:p>
          <a:p>
            <a:pPr algn="l">
              <a:buFont typeface="+mj-lt"/>
              <a:buAutoNum type="arabicPeriod"/>
            </a:pPr>
            <a:endParaRPr lang="en-IN" b="0" i="0" dirty="0">
              <a:solidFill>
                <a:srgbClr val="171717"/>
              </a:solidFill>
              <a:effectLst/>
              <a:latin typeface="Segoe UI"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61</a:t>
            </a:fld>
            <a:endParaRPr lang="en-IN"/>
          </a:p>
        </p:txBody>
      </p:sp>
    </p:spTree>
    <p:extLst>
      <p:ext uri="{BB962C8B-B14F-4D97-AF65-F5344CB8AC3E}">
        <p14:creationId xmlns:p14="http://schemas.microsoft.com/office/powerpoint/2010/main" val="3318312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12529"/>
                </a:solidFill>
                <a:effectLst/>
                <a:latin typeface="Open Sans" panose="020B0606030504020204" pitchFamily="34" charset="0"/>
              </a:rPr>
              <a:t>This reference architecture shows how to train a recommendation model using Azure Databricks and deploy it as an API by using Azure Cosmos DB, Azure Machine Learning, and Azure Kubernetes Service (AKS). This architecture can be generalized for most recommendation engine scenarios, including recommendations for products, movies, and news.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62</a:t>
            </a:fld>
            <a:endParaRPr lang="en-IN"/>
          </a:p>
        </p:txBody>
      </p:sp>
    </p:spTree>
    <p:extLst>
      <p:ext uri="{BB962C8B-B14F-4D97-AF65-F5344CB8AC3E}">
        <p14:creationId xmlns:p14="http://schemas.microsoft.com/office/powerpoint/2010/main" val="2501334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171717"/>
                </a:solidFill>
                <a:effectLst/>
                <a:latin typeface="Segoe UI" panose="020B0502040204020203" pitchFamily="34" charset="0"/>
              </a:rPr>
              <a:t>Easily ingest live streaming data for an application using Azure Event Hubs.</a:t>
            </a:r>
          </a:p>
          <a:p>
            <a:pPr algn="l">
              <a:buFont typeface="+mj-lt"/>
              <a:buAutoNum type="arabicPeriod"/>
            </a:pPr>
            <a:r>
              <a:rPr lang="en-IN" b="0" i="0" dirty="0">
                <a:solidFill>
                  <a:srgbClr val="171717"/>
                </a:solidFill>
                <a:effectLst/>
                <a:latin typeface="Segoe UI" panose="020B0502040204020203" pitchFamily="34" charset="0"/>
              </a:rPr>
              <a:t>Bring together all your structured data using Synapse Pipelines to Azure Blob Storage.</a:t>
            </a:r>
          </a:p>
          <a:p>
            <a:pPr algn="l">
              <a:buFont typeface="+mj-lt"/>
              <a:buAutoNum type="arabicPeriod"/>
            </a:pPr>
            <a:r>
              <a:rPr lang="en-IN" b="0" i="0" dirty="0">
                <a:solidFill>
                  <a:srgbClr val="171717"/>
                </a:solidFill>
                <a:effectLst/>
                <a:latin typeface="Segoe UI" panose="020B0502040204020203" pitchFamily="34" charset="0"/>
              </a:rPr>
              <a:t>Take advantage of Apache Spark pools to clean, transform, and analyze the streaming data, and combine it with structured data from operational databases or data warehouses.</a:t>
            </a:r>
          </a:p>
          <a:p>
            <a:pPr algn="l">
              <a:buFont typeface="+mj-lt"/>
              <a:buAutoNum type="arabicPeriod"/>
            </a:pPr>
            <a:r>
              <a:rPr lang="en-IN" b="0" i="0" dirty="0">
                <a:solidFill>
                  <a:srgbClr val="171717"/>
                </a:solidFill>
                <a:effectLst/>
                <a:latin typeface="Segoe UI" panose="020B0502040204020203" pitchFamily="34" charset="0"/>
              </a:rPr>
              <a:t>Use scalable machine learning/deep learning techniques, to derive deeper insights from this data, using Python, Scala, or .NET, with notebook experiences in Apache Spark pools.</a:t>
            </a:r>
          </a:p>
          <a:p>
            <a:pPr algn="l">
              <a:buFont typeface="+mj-lt"/>
              <a:buAutoNum type="arabicPeriod"/>
            </a:pPr>
            <a:r>
              <a:rPr lang="en-IN" b="0" i="0" dirty="0">
                <a:solidFill>
                  <a:srgbClr val="171717"/>
                </a:solidFill>
                <a:effectLst/>
                <a:latin typeface="Segoe UI" panose="020B0502040204020203" pitchFamily="34" charset="0"/>
              </a:rPr>
              <a:t>Leverage Apache Spark pool and Synapse Pipelines in Azure Synapse Analytics to access and move data at scale.</a:t>
            </a:r>
          </a:p>
          <a:p>
            <a:pPr algn="l">
              <a:buFont typeface="+mj-lt"/>
              <a:buAutoNum type="arabicPeriod"/>
            </a:pPr>
            <a:r>
              <a:rPr lang="en-IN" b="0" i="0" dirty="0">
                <a:solidFill>
                  <a:srgbClr val="171717"/>
                </a:solidFill>
                <a:effectLst/>
                <a:latin typeface="Segoe UI" panose="020B0502040204020203" pitchFamily="34" charset="0"/>
              </a:rPr>
              <a:t>Build analytics dashboards and embedded reports in dedicated SQL pool to share insights within your organization and use Azure Analysis Services to serve this data to thousands of users.</a:t>
            </a:r>
          </a:p>
          <a:p>
            <a:pPr algn="l">
              <a:buFont typeface="+mj-lt"/>
              <a:buAutoNum type="arabicPeriod"/>
            </a:pPr>
            <a:r>
              <a:rPr lang="en-IN" b="0" i="0" dirty="0">
                <a:solidFill>
                  <a:srgbClr val="171717"/>
                </a:solidFill>
                <a:effectLst/>
                <a:latin typeface="Segoe UI" panose="020B0502040204020203" pitchFamily="34" charset="0"/>
              </a:rPr>
              <a:t>Take the insights from Apache Spark pools to Cosmos DB to make them accessible through real time apps.</a:t>
            </a:r>
          </a:p>
          <a:p>
            <a:endParaRPr lang="en-IN" dirty="0"/>
          </a:p>
          <a:p>
            <a:endParaRPr lang="en-IN" dirty="0"/>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3"/>
              </a:rPr>
              <a:t>Azure Synapse Analytics</a:t>
            </a:r>
            <a:r>
              <a:rPr lang="en-IN" b="0" i="0" dirty="0">
                <a:solidFill>
                  <a:srgbClr val="171717"/>
                </a:solidFill>
                <a:effectLst/>
                <a:latin typeface="Segoe UI" panose="020B0502040204020203" pitchFamily="34" charset="0"/>
              </a:rPr>
              <a:t> is the fast, flexible and trusted cloud data warehouse that lets you scale, compute and store elastically and independently, with a massively parallel processing architecture.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4"/>
              </a:rPr>
              <a:t>Synapse Pipelines Documentation</a:t>
            </a:r>
            <a:r>
              <a:rPr lang="en-IN" b="0" i="0" dirty="0">
                <a:solidFill>
                  <a:srgbClr val="171717"/>
                </a:solidFill>
                <a:effectLst/>
                <a:latin typeface="Segoe UI" panose="020B0502040204020203" pitchFamily="34" charset="0"/>
              </a:rPr>
              <a:t> allows you to create, schedule and orchestrate your ETL/ELT workflows.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5"/>
              </a:rPr>
              <a:t>Azure Data Lake Storage</a:t>
            </a:r>
            <a:r>
              <a:rPr lang="en-IN" b="0" i="0" dirty="0">
                <a:solidFill>
                  <a:srgbClr val="171717"/>
                </a:solidFill>
                <a:effectLst/>
                <a:latin typeface="Segoe UI" panose="020B0502040204020203" pitchFamily="34" charset="0"/>
              </a:rPr>
              <a:t>: Massively scalable, secure data lake functionality built on Azure Blob Storage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6"/>
              </a:rPr>
              <a:t>Azure Synapse Analytics Spark pools</a:t>
            </a:r>
            <a:r>
              <a:rPr lang="en-IN" b="0" i="0" dirty="0">
                <a:solidFill>
                  <a:srgbClr val="171717"/>
                </a:solidFill>
                <a:effectLst/>
                <a:latin typeface="Segoe UI" panose="020B0502040204020203" pitchFamily="34" charset="0"/>
              </a:rPr>
              <a:t> is a fast, easy, and collaborative Apache Spark-based analytics platform.</a:t>
            </a:r>
          </a:p>
          <a:p>
            <a:pPr algn="l">
              <a:buFont typeface="Arial" panose="020B0604020202020204" pitchFamily="34" charset="0"/>
              <a:buChar char="•"/>
            </a:pPr>
            <a:r>
              <a:rPr lang="en-IN" b="0" i="0" dirty="0">
                <a:solidFill>
                  <a:srgbClr val="171717"/>
                </a:solidFill>
                <a:effectLst/>
                <a:latin typeface="Segoe UI" panose="020B0502040204020203" pitchFamily="34" charset="0"/>
              </a:rPr>
              <a:t>Azure </a:t>
            </a:r>
            <a:r>
              <a:rPr lang="en-IN" b="0" i="0" u="none" strike="noStrike" dirty="0" err="1">
                <a:solidFill>
                  <a:srgbClr val="171717"/>
                </a:solidFill>
                <a:effectLst/>
                <a:latin typeface="Segoe UI" panose="020B0502040204020203" pitchFamily="34" charset="0"/>
                <a:hlinkClick r:id="rId7"/>
              </a:rPr>
              <a:t>Azure</a:t>
            </a:r>
            <a:r>
              <a:rPr lang="en-IN" b="0" i="0" u="none" strike="noStrike" dirty="0">
                <a:solidFill>
                  <a:srgbClr val="171717"/>
                </a:solidFill>
                <a:effectLst/>
                <a:latin typeface="Segoe UI" panose="020B0502040204020203" pitchFamily="34" charset="0"/>
                <a:hlinkClick r:id="rId7"/>
              </a:rPr>
              <a:t> Event Hubs Documentation</a:t>
            </a:r>
            <a:r>
              <a:rPr lang="en-IN" b="0" i="0" dirty="0">
                <a:solidFill>
                  <a:srgbClr val="171717"/>
                </a:solidFill>
                <a:effectLst/>
                <a:latin typeface="Segoe UI" panose="020B0502040204020203" pitchFamily="34" charset="0"/>
              </a:rPr>
              <a:t> is a big data streaming platform and event ingestion service.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8"/>
              </a:rPr>
              <a:t>Azure Cosmos DB</a:t>
            </a:r>
            <a:r>
              <a:rPr lang="en-IN" b="0" i="0" dirty="0">
                <a:solidFill>
                  <a:srgbClr val="171717"/>
                </a:solidFill>
                <a:effectLst/>
                <a:latin typeface="Segoe UI" panose="020B0502040204020203" pitchFamily="34" charset="0"/>
              </a:rPr>
              <a:t> is a globally distributed, multi-model database service. Then learn how to replicate your data across any number of Azure regions and scale your throughput independent from your storage.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9"/>
              </a:rPr>
              <a:t>Azure Analysis Services</a:t>
            </a:r>
            <a:r>
              <a:rPr lang="en-IN" b="0" i="0" dirty="0">
                <a:solidFill>
                  <a:srgbClr val="171717"/>
                </a:solidFill>
                <a:effectLst/>
                <a:latin typeface="Segoe UI" panose="020B0502040204020203" pitchFamily="34" charset="0"/>
              </a:rPr>
              <a:t> is an enterprise grade analytics as a service that lets you govern, deploy, test, and deliver your BI solution with confidence.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10"/>
              </a:rPr>
              <a:t>Power BI</a:t>
            </a:r>
            <a:r>
              <a:rPr lang="en-IN" b="0" i="0" dirty="0">
                <a:solidFill>
                  <a:srgbClr val="171717"/>
                </a:solidFill>
                <a:effectLst/>
                <a:latin typeface="Segoe UI" panose="020B0502040204020203" pitchFamily="34" charset="0"/>
              </a:rPr>
              <a:t> is a suite of business analytics tools that deliver insights throughout your organization. Connect to hundreds of data sources, simplify data prep, and drive ad hoc analysis. Produce beautiful reports, then publish them for your organization to consume on the web and across mobile devices.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63</a:t>
            </a:fld>
            <a:endParaRPr lang="en-IN"/>
          </a:p>
        </p:txBody>
      </p:sp>
    </p:spTree>
    <p:extLst>
      <p:ext uri="{BB962C8B-B14F-4D97-AF65-F5344CB8AC3E}">
        <p14:creationId xmlns:p14="http://schemas.microsoft.com/office/powerpoint/2010/main" val="186459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Azure Active Directory (Azure AD) is a cloud-based multi-tenant directory and identity service. This reference architecture shows best practices for integrating on-premises Active Directory domains with Azure AD to provide cloud-based identity authentication.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a:t>
            </a:fld>
            <a:endParaRPr lang="en-IN"/>
          </a:p>
        </p:txBody>
      </p:sp>
    </p:spTree>
    <p:extLst>
      <p:ext uri="{BB962C8B-B14F-4D97-AF65-F5344CB8AC3E}">
        <p14:creationId xmlns:p14="http://schemas.microsoft.com/office/powerpoint/2010/main" val="115132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has the following components.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AD tenant</a:t>
            </a:r>
            <a:r>
              <a:rPr lang="en-IN" b="0" i="0" dirty="0">
                <a:solidFill>
                  <a:srgbClr val="171717"/>
                </a:solidFill>
                <a:effectLst/>
                <a:latin typeface="Segoe UI" panose="020B0502040204020203" pitchFamily="34" charset="0"/>
              </a:rPr>
              <a:t>. An instance of </a:t>
            </a:r>
            <a:r>
              <a:rPr lang="en-IN" b="0" i="0" u="none" strike="noStrike" dirty="0">
                <a:solidFill>
                  <a:srgbClr val="171717"/>
                </a:solidFill>
                <a:effectLst/>
                <a:latin typeface="Segoe UI" panose="020B0502040204020203" pitchFamily="34" charset="0"/>
                <a:hlinkClick r:id="rId3"/>
              </a:rPr>
              <a:t>Azure AD</a:t>
            </a:r>
            <a:r>
              <a:rPr lang="en-IN" b="0" i="0" dirty="0">
                <a:solidFill>
                  <a:srgbClr val="171717"/>
                </a:solidFill>
                <a:effectLst/>
                <a:latin typeface="Segoe UI" panose="020B0502040204020203" pitchFamily="34" charset="0"/>
              </a:rPr>
              <a:t> created by your organization. It acts as a directory service for cloud applications by storing objects copied from the on-premises Active Directory and provides identity services.</a:t>
            </a:r>
          </a:p>
          <a:p>
            <a:pPr algn="l">
              <a:buFont typeface="Arial" panose="020B0604020202020204" pitchFamily="34" charset="0"/>
              <a:buChar char="•"/>
            </a:pPr>
            <a:r>
              <a:rPr lang="en-IN" b="1" i="0" dirty="0">
                <a:solidFill>
                  <a:srgbClr val="171717"/>
                </a:solidFill>
                <a:effectLst/>
                <a:latin typeface="Segoe UI" panose="020B0502040204020203" pitchFamily="34" charset="0"/>
              </a:rPr>
              <a:t>Web tier subnet</a:t>
            </a:r>
            <a:r>
              <a:rPr lang="en-IN" b="0" i="0" dirty="0">
                <a:solidFill>
                  <a:srgbClr val="171717"/>
                </a:solidFill>
                <a:effectLst/>
                <a:latin typeface="Segoe UI" panose="020B0502040204020203" pitchFamily="34" charset="0"/>
              </a:rPr>
              <a:t>. This subnet holds VMs that run a web application. Azure AD can act as an identity broker for this application.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AD DS server</a:t>
            </a:r>
            <a:r>
              <a:rPr lang="en-IN" b="0" i="0" dirty="0">
                <a:solidFill>
                  <a:srgbClr val="171717"/>
                </a:solidFill>
                <a:effectLst/>
                <a:latin typeface="Segoe UI" panose="020B0502040204020203" pitchFamily="34" charset="0"/>
              </a:rPr>
              <a:t>. An on-premises directory and identity service. The AD DS directory can be synchronized with Azure AD to enable it to authenticate on-premises users.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AD Connect sync server</a:t>
            </a:r>
            <a:r>
              <a:rPr lang="en-IN" b="0" i="0" dirty="0">
                <a:solidFill>
                  <a:srgbClr val="171717"/>
                </a:solidFill>
                <a:effectLst/>
                <a:latin typeface="Segoe UI" panose="020B0502040204020203" pitchFamily="34" charset="0"/>
              </a:rPr>
              <a:t>. An on-premises computer that runs the </a:t>
            </a:r>
            <a:r>
              <a:rPr lang="en-IN" b="0" i="0" u="none" strike="noStrike" dirty="0">
                <a:solidFill>
                  <a:srgbClr val="171717"/>
                </a:solidFill>
                <a:effectLst/>
                <a:latin typeface="Segoe UI" panose="020B0502040204020203" pitchFamily="34" charset="0"/>
                <a:hlinkClick r:id="rId4"/>
              </a:rPr>
              <a:t>Azure AD Connect</a:t>
            </a:r>
            <a:r>
              <a:rPr lang="en-IN" b="0" i="0" dirty="0">
                <a:solidFill>
                  <a:srgbClr val="171717"/>
                </a:solidFill>
                <a:effectLst/>
                <a:latin typeface="Segoe UI" panose="020B0502040204020203" pitchFamily="34" charset="0"/>
              </a:rPr>
              <a:t> sync service. This service synchronizes information held in the on-premises Active Directory to Azure AD. For example, if you provision or deprovision groups and users on-premises, these changes propagate to Azure AD.</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6</a:t>
            </a:fld>
            <a:endParaRPr lang="en-IN"/>
          </a:p>
        </p:txBody>
      </p:sp>
    </p:spTree>
    <p:extLst>
      <p:ext uri="{BB962C8B-B14F-4D97-AF65-F5344CB8AC3E}">
        <p14:creationId xmlns:p14="http://schemas.microsoft.com/office/powerpoint/2010/main" val="108065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Azure AD can authenticate the identity of users and applications that exist in an organization's directory. Some applications and services, such as SQL Server, may require computer authentication, in which case this solution is not appropriate.</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7</a:t>
            </a:fld>
            <a:endParaRPr lang="en-IN"/>
          </a:p>
        </p:txBody>
      </p:sp>
    </p:spTree>
    <p:extLst>
      <p:ext uri="{BB962C8B-B14F-4D97-AF65-F5344CB8AC3E}">
        <p14:creationId xmlns:p14="http://schemas.microsoft.com/office/powerpoint/2010/main" val="122358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71717"/>
                </a:solidFill>
                <a:effectLst/>
                <a:latin typeface="Segoe UI" panose="020B0502040204020203" pitchFamily="34" charset="0"/>
              </a:rPr>
              <a:t>This architecture shows how to extend an on-premises Active Directory domain to Azure to provide distributed authentication services.</a:t>
            </a:r>
            <a:endParaRPr lang="en-IN" dirty="0"/>
          </a:p>
          <a:p>
            <a:pPr algn="l">
              <a:buFont typeface="Arial" panose="020B0604020202020204" pitchFamily="34" charset="0"/>
              <a:buChar char="•"/>
            </a:pPr>
            <a:endParaRPr lang="en-IN" b="1" i="0" dirty="0">
              <a:solidFill>
                <a:srgbClr val="171717"/>
              </a:solidFill>
              <a:effectLst/>
              <a:latin typeface="Segoe UI" panose="020B0502040204020203" pitchFamily="34" charset="0"/>
            </a:endParaRPr>
          </a:p>
          <a:p>
            <a:pPr algn="l">
              <a:buFont typeface="Arial" panose="020B0604020202020204" pitchFamily="34" charset="0"/>
              <a:buChar char="•"/>
            </a:pPr>
            <a:endParaRPr lang="en-IN" b="1" i="0" dirty="0">
              <a:solidFill>
                <a:srgbClr val="171717"/>
              </a:solidFill>
              <a:effectLst/>
              <a:latin typeface="Segoe UI" panose="020B0502040204020203" pitchFamily="34" charset="0"/>
            </a:endParaRPr>
          </a:p>
          <a:p>
            <a:pPr algn="l">
              <a:buFont typeface="Arial" panose="020B0604020202020204" pitchFamily="34" charset="0"/>
              <a:buChar char="•"/>
            </a:pPr>
            <a:r>
              <a:rPr lang="en-IN" b="1" i="0" dirty="0">
                <a:solidFill>
                  <a:srgbClr val="171717"/>
                </a:solidFill>
                <a:effectLst/>
                <a:latin typeface="Segoe UI" panose="020B0502040204020203" pitchFamily="34" charset="0"/>
              </a:rPr>
              <a:t>On-premises network</a:t>
            </a:r>
            <a:r>
              <a:rPr lang="en-IN" b="0" i="0" dirty="0">
                <a:solidFill>
                  <a:srgbClr val="171717"/>
                </a:solidFill>
                <a:effectLst/>
                <a:latin typeface="Segoe UI" panose="020B0502040204020203" pitchFamily="34" charset="0"/>
              </a:rPr>
              <a:t>. The on-premises network includes local Active Directory servers that can perform authentication and authorization for components located on-premises.</a:t>
            </a:r>
          </a:p>
          <a:p>
            <a:pPr algn="l">
              <a:buFont typeface="Arial" panose="020B0604020202020204" pitchFamily="34" charset="0"/>
              <a:buChar char="•"/>
            </a:pPr>
            <a:r>
              <a:rPr lang="en-IN" b="1" i="0" dirty="0">
                <a:solidFill>
                  <a:srgbClr val="171717"/>
                </a:solidFill>
                <a:effectLst/>
                <a:latin typeface="Segoe UI" panose="020B0502040204020203" pitchFamily="34" charset="0"/>
              </a:rPr>
              <a:t>Active Directory servers</a:t>
            </a:r>
            <a:r>
              <a:rPr lang="en-IN" b="0" i="0" dirty="0">
                <a:solidFill>
                  <a:srgbClr val="171717"/>
                </a:solidFill>
                <a:effectLst/>
                <a:latin typeface="Segoe UI" panose="020B0502040204020203" pitchFamily="34" charset="0"/>
              </a:rPr>
              <a:t>. These are domain controllers implementing directory services (AD DS) running as VMs in the cloud. These servers can provide authentication of components running in your Azure virtual network.</a:t>
            </a:r>
          </a:p>
          <a:p>
            <a:pPr algn="l">
              <a:buFont typeface="Arial" panose="020B0604020202020204" pitchFamily="34" charset="0"/>
              <a:buChar char="•"/>
            </a:pPr>
            <a:r>
              <a:rPr lang="en-IN" b="1" i="0" dirty="0">
                <a:solidFill>
                  <a:srgbClr val="171717"/>
                </a:solidFill>
                <a:effectLst/>
                <a:latin typeface="Segoe UI" panose="020B0502040204020203" pitchFamily="34" charset="0"/>
              </a:rPr>
              <a:t>Active Directory subnet</a:t>
            </a:r>
            <a:r>
              <a:rPr lang="en-IN" b="0" i="0" dirty="0">
                <a:solidFill>
                  <a:srgbClr val="171717"/>
                </a:solidFill>
                <a:effectLst/>
                <a:latin typeface="Segoe UI" panose="020B0502040204020203" pitchFamily="34" charset="0"/>
              </a:rPr>
              <a:t>. The AD DS servers are hosted in a separate subnet. Network security group (NSG) rules protect the AD DS servers and provide a firewall against traffic from unexpected sources.</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Gateway and Active Directory synchronization</a:t>
            </a:r>
            <a:r>
              <a:rPr lang="en-IN" b="0" i="0" dirty="0">
                <a:solidFill>
                  <a:srgbClr val="171717"/>
                </a:solidFill>
                <a:effectLst/>
                <a:latin typeface="Segoe UI" panose="020B0502040204020203" pitchFamily="34" charset="0"/>
              </a:rPr>
              <a:t>. The Azure gateway provides a connection between the on-premises network and the Azure VNet. This can be a </a:t>
            </a:r>
            <a:r>
              <a:rPr lang="en-IN" b="0" i="0" u="none" strike="noStrike" dirty="0">
                <a:solidFill>
                  <a:srgbClr val="171717"/>
                </a:solidFill>
                <a:effectLst/>
                <a:latin typeface="Segoe UI" panose="020B0502040204020203" pitchFamily="34" charset="0"/>
                <a:hlinkClick r:id="rId3"/>
              </a:rPr>
              <a:t>VPN connection</a:t>
            </a:r>
            <a:r>
              <a:rPr lang="en-IN" b="0" i="0" dirty="0">
                <a:solidFill>
                  <a:srgbClr val="171717"/>
                </a:solidFill>
                <a:effectLst/>
                <a:latin typeface="Segoe UI" panose="020B0502040204020203" pitchFamily="34" charset="0"/>
              </a:rPr>
              <a:t> or </a:t>
            </a:r>
            <a:r>
              <a:rPr lang="en-IN" b="0" i="0" u="none" strike="noStrike" dirty="0">
                <a:solidFill>
                  <a:srgbClr val="171717"/>
                </a:solidFill>
                <a:effectLst/>
                <a:latin typeface="Segoe UI" panose="020B0502040204020203" pitchFamily="34" charset="0"/>
                <a:hlinkClick r:id="rId4"/>
              </a:rPr>
              <a:t>Azure ExpressRoute</a:t>
            </a:r>
            <a:r>
              <a:rPr lang="en-IN" b="0" i="0" dirty="0">
                <a:solidFill>
                  <a:srgbClr val="171717"/>
                </a:solidFill>
                <a:effectLst/>
                <a:latin typeface="Segoe UI" panose="020B0502040204020203" pitchFamily="34" charset="0"/>
              </a:rPr>
              <a:t>. All synchronization requests between the Active Directory servers in the cloud and on-premises pass through the gateway. User-defined routes (UDRs) handle routing for on-premises traffic that passes to Azure.</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8</a:t>
            </a:fld>
            <a:endParaRPr lang="en-IN"/>
          </a:p>
        </p:txBody>
      </p:sp>
    </p:spTree>
    <p:extLst>
      <p:ext uri="{BB962C8B-B14F-4D97-AF65-F5344CB8AC3E}">
        <p14:creationId xmlns:p14="http://schemas.microsoft.com/office/powerpoint/2010/main" val="770093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This architecture is commonly used when the on-premises network and the Azure virtual network are connected by a VPN or ExpressRoute connection. This architecture also supports bidirectional replication, meaning changes can be made either on-premises or in the cloud, and both sources will be kept consistent. Typical uses for this architecture include hybrid applications in which functionality is distributed between on-premises and Azure, and applications and services that perform authentication using Active Directory.</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9</a:t>
            </a:fld>
            <a:endParaRPr lang="en-IN"/>
          </a:p>
        </p:txBody>
      </p:sp>
    </p:spTree>
    <p:extLst>
      <p:ext uri="{BB962C8B-B14F-4D97-AF65-F5344CB8AC3E}">
        <p14:creationId xmlns:p14="http://schemas.microsoft.com/office/powerpoint/2010/main" val="3968729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emf"/><Relationship Id="rId4" Type="http://schemas.openxmlformats.org/officeDocument/2006/relationships/tags" Target="../tags/tag10.xml"/><Relationship Id="rId9" Type="http://schemas.openxmlformats.org/officeDocument/2006/relationships/oleObject" Target="../embeddings/oleObject2.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0"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ctrTitle"/>
          </p:nvPr>
        </p:nvSpPr>
        <p:spPr>
          <a:xfrm>
            <a:off x="1016000"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1"/>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p:cNvCxnSpPr/>
          <p:nvPr/>
        </p:nvCxnSpPr>
        <p:spPr>
          <a:xfrm>
            <a:off x="5039883" y="3717033"/>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92946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082ABFB-60E7-4BA1-866A-7059F058065B}" type="datetime1">
              <a:rPr lang="en-US" smtClean="0"/>
              <a:t>6/12/2021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165859120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6"/>
            <a:ext cx="7315200" cy="4114800"/>
          </a:xfrm>
        </p:spPr>
        <p:txBody>
          <a:bodyPr rtlCol="0">
            <a:normAutofit/>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8" y="5367338"/>
            <a:ext cx="7315200" cy="8048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694112F-55F4-4776-A323-7418930321C8}" type="datetime1">
              <a:rPr lang="en-US" smtClean="0"/>
              <a:t>6/12/2021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134350636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DD8DC11-9E39-40A0-B3DC-E3F2AD04A616}" type="datetime1">
              <a:rPr lang="en-US" smtClean="0"/>
              <a:t>6/12/2021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405923681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7965"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2329991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389" y="436566"/>
            <a:ext cx="11401219" cy="450123"/>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22389" y="1198567"/>
            <a:ext cx="11401219" cy="1337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997900195"/>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6" cy="2677656"/>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2" y="1447802"/>
            <a:ext cx="5396366" cy="2855141"/>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81D2C36F-4504-47C0-B82F-A167342A2754}" type="slidenum">
              <a:rPr lang="en-US" smtClean="0"/>
              <a:t>‹#›</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2592099224"/>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81D2C36F-4504-47C0-B82F-A167342A2754}"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1851184738"/>
      </p:ext>
    </p:extLst>
  </p:cSld>
  <p:clrMapOvr>
    <a:masterClrMapping/>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vert="horz" wrap="square" lIns="182880" tIns="146304" rIns="182880" bIns="146304" rtlCol="0" anchor="ctr">
            <a:noAutofit/>
          </a:bodyPr>
          <a:lstStyle>
            <a:lvl1pPr>
              <a:defRPr lang="en-US" sz="3528" kern="1200" dirty="0" smtClean="0">
                <a:gradFill>
                  <a:gsLst>
                    <a:gs pos="0">
                      <a:srgbClr val="505050"/>
                    </a:gs>
                    <a:gs pos="100000">
                      <a:srgbClr val="505050"/>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187625"/>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8158470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40" y="1187621"/>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63075"/>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3517874603"/>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1"/>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BE0A88F0-556B-4BB7-8AAB-D63AEB65C662}" type="datetime1">
              <a:rPr lang="en-US" smtClean="0"/>
              <a:t>6/12/2021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0" y="6356352"/>
            <a:ext cx="2844800" cy="365125"/>
          </a:xfrm>
        </p:spPr>
        <p:txBody>
          <a:bodyPr/>
          <a:lstStyle>
            <a:lvl1pPr>
              <a:defRPr/>
            </a:lvl1pPr>
          </a:lstStyle>
          <a:p>
            <a:fld id="{81D2C36F-4504-47C0-B82F-A167342A2754}" type="slidenum">
              <a:rPr lang="en-US" smtClean="0"/>
              <a:t>‹#›</a:t>
            </a:fld>
            <a:endParaRPr lang="en-US"/>
          </a:p>
        </p:txBody>
      </p:sp>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287604"/>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3639475842"/>
      </p:ext>
    </p:extLst>
  </p:cSld>
  <p:clrMapOvr>
    <a:masterClrMapping/>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1021429552"/>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1"/>
            <a:ext cx="8964246" cy="1075884"/>
          </a:xfrm>
        </p:spPr>
        <p:txBody>
          <a:bodyPr lIns="157541" tIns="98464" rIns="157541" bIns="98464"/>
          <a:lstStyle>
            <a:lvl1pPr>
              <a:lnSpc>
                <a:spcPts val="6650"/>
              </a:lnSpc>
              <a:defRPr sz="6176"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2576495813"/>
      </p:ext>
    </p:extLst>
  </p:cSld>
  <p:clrMapOvr>
    <a:masterClrMapping/>
  </p:clrMapOvr>
  <p:transition spd="slow">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2"/>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3"/>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4"/>
            </p:custDataLst>
          </p:nvPr>
        </p:nvSpPr>
        <p:spPr>
          <a:xfrm>
            <a:off x="3048002" y="6477887"/>
            <a:ext cx="8382000" cy="380127"/>
          </a:xfrm>
          <a:prstGeom prst="rect">
            <a:avLst/>
          </a:prstGeom>
        </p:spPr>
        <p:txBody>
          <a:bodyPr/>
          <a:lstStyle/>
          <a:p>
            <a:endParaRPr lang="en-US" dirty="0"/>
          </a:p>
        </p:txBody>
      </p:sp>
      <p:sp>
        <p:nvSpPr>
          <p:cNvPr id="5" name="Slide Number Placeholder 4"/>
          <p:cNvSpPr>
            <a:spLocks noGrp="1"/>
          </p:cNvSpPr>
          <p:nvPr>
            <p:ph type="sldNum" sz="quarter" idx="12"/>
            <p:custDataLst>
              <p:tags r:id="rId5"/>
            </p:custDataLst>
          </p:nvPr>
        </p:nvSpPr>
        <p:spPr>
          <a:xfrm>
            <a:off x="11430009" y="6478601"/>
            <a:ext cx="761999" cy="379413"/>
          </a:xfrm>
          <a:prstGeom prst="rect">
            <a:avLst/>
          </a:prstGeom>
        </p:spPr>
        <p:txBody>
          <a:bodyPr/>
          <a:lstStyle/>
          <a:p>
            <a:fld id="{81D2C36F-4504-47C0-B82F-A167342A2754}" type="slidenum">
              <a:rPr lang="en-US" smtClean="0"/>
              <a:t>‹#›</a:t>
            </a:fld>
            <a:endParaRPr lang="en-US" dirty="0"/>
          </a:p>
        </p:txBody>
      </p:sp>
      <p:sp>
        <p:nvSpPr>
          <p:cNvPr id="6" name="Text Placeholder 5"/>
          <p:cNvSpPr>
            <a:spLocks noGrp="1"/>
          </p:cNvSpPr>
          <p:nvPr>
            <p:ph type="body" sz="quarter" idx="13" hasCustomPrompt="1"/>
            <p:custDataLst>
              <p:tags r:id="rId6"/>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Tree>
    <p:extLst>
      <p:ext uri="{BB962C8B-B14F-4D97-AF65-F5344CB8AC3E}">
        <p14:creationId xmlns:p14="http://schemas.microsoft.com/office/powerpoint/2010/main" val="3890140388"/>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9" imgW="360" imgH="360" progId="">
                  <p:embed/>
                </p:oleObj>
              </mc:Choice>
              <mc:Fallback>
                <p:oleObj name="think-cell Slide" r:id="rId9" imgW="360" imgH="360" progId="">
                  <p:embed/>
                  <p:pic>
                    <p:nvPicPr>
                      <p:cNvPr id="3" name="Object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custDataLst>
              <p:tags r:id="rId2"/>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3"/>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4"/>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04813" y="1330326"/>
            <a:ext cx="11365992"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6"/>
            </p:custDataLst>
          </p:nvPr>
        </p:nvSpPr>
        <p:spPr>
          <a:xfrm>
            <a:off x="11430009" y="6477876"/>
            <a:ext cx="761999" cy="380126"/>
          </a:xfrm>
          <a:prstGeom prst="rect">
            <a:avLst/>
          </a:prstGeom>
        </p:spPr>
        <p:txBody>
          <a:bodyPr/>
          <a:lstStyle/>
          <a:p>
            <a:fld id="{81D2C36F-4504-47C0-B82F-A167342A2754}" type="slidenum">
              <a:rPr lang="en-US" smtClean="0"/>
              <a:t>‹#›</a:t>
            </a:fld>
            <a:endParaRPr lang="en-US" dirty="0"/>
          </a:p>
        </p:txBody>
      </p:sp>
      <p:sp>
        <p:nvSpPr>
          <p:cNvPr id="20" name="Footer Placeholder 19"/>
          <p:cNvSpPr>
            <a:spLocks noGrp="1"/>
          </p:cNvSpPr>
          <p:nvPr>
            <p:ph type="ftr" sz="quarter" idx="16"/>
            <p:custDataLst>
              <p:tags r:id="rId7"/>
            </p:custDataLst>
          </p:nvPr>
        </p:nvSpPr>
        <p:spPr>
          <a:xfrm>
            <a:off x="3048002" y="6477887"/>
            <a:ext cx="8382000" cy="380127"/>
          </a:xfrm>
          <a:prstGeom prst="rect">
            <a:avLst/>
          </a:prstGeom>
        </p:spPr>
        <p:txBody>
          <a:bodyPr/>
          <a:lstStyle/>
          <a:p>
            <a:endParaRPr lang="en-US" dirty="0"/>
          </a:p>
        </p:txBody>
      </p:sp>
    </p:spTree>
    <p:extLst>
      <p:ext uri="{BB962C8B-B14F-4D97-AF65-F5344CB8AC3E}">
        <p14:creationId xmlns:p14="http://schemas.microsoft.com/office/powerpoint/2010/main" val="3712787322"/>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90443"/>
      </p:ext>
    </p:extLst>
  </p:cSld>
  <p:clrMapOvr>
    <a:masterClrMapping/>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4pt Title Only">
    <p:spTree>
      <p:nvGrpSpPr>
        <p:cNvPr id="1" name=""/>
        <p:cNvGrpSpPr/>
        <p:nvPr/>
      </p:nvGrpSpPr>
      <p:grpSpPr>
        <a:xfrm>
          <a:off x="0" y="0"/>
          <a:ext cx="0" cy="0"/>
          <a:chOff x="0" y="0"/>
          <a:chExt cx="0" cy="0"/>
        </a:xfrm>
      </p:grpSpPr>
      <p:sp>
        <p:nvSpPr>
          <p:cNvPr id="7" name="Title 1"/>
          <p:cNvSpPr>
            <a:spLocks noGrp="1"/>
          </p:cNvSpPr>
          <p:nvPr>
            <p:ph type="title"/>
          </p:nvPr>
        </p:nvSpPr>
        <p:spPr>
          <a:xfrm>
            <a:off x="170321" y="134484"/>
            <a:ext cx="11655840" cy="744138"/>
          </a:xfrm>
        </p:spPr>
        <p:txBody>
          <a:bodyPr/>
          <a:lstStyle>
            <a:lvl1pPr>
              <a:lnSpc>
                <a:spcPts val="5098"/>
              </a:lnSpc>
              <a:defRPr sz="4509" b="0">
                <a:solidFill>
                  <a:srgbClr val="0078D7"/>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4014035"/>
      </p:ext>
    </p:extLst>
  </p:cSld>
  <p:clrMapOvr>
    <a:masterClrMapping/>
  </p:clrMapOvr>
  <p:transition spd="slow">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Content Placeholder 2"/>
          <p:cNvSpPr>
            <a:spLocks noGrp="1"/>
          </p:cNvSpPr>
          <p:nvPr>
            <p:ph sz="half" idx="1"/>
          </p:nvPr>
        </p:nvSpPr>
        <p:spPr>
          <a:xfrm>
            <a:off x="609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4" name="Content Placeholder 3"/>
          <p:cNvSpPr>
            <a:spLocks noGrp="1"/>
          </p:cNvSpPr>
          <p:nvPr>
            <p:ph sz="half" idx="2"/>
          </p:nvPr>
        </p:nvSpPr>
        <p:spPr>
          <a:xfrm>
            <a:off x="6197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5" name="Date Placeholder 4"/>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6/12/2021</a:t>
            </a:fld>
            <a:endParaRPr lang="en-US" dirty="0"/>
          </a:p>
        </p:txBody>
      </p:sp>
      <p:sp>
        <p:nvSpPr>
          <p:cNvPr id="9"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6919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Date Placeholder 2"/>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6/12/2021</a:t>
            </a:fld>
            <a:endParaRPr lang="en-US" dirty="0"/>
          </a:p>
        </p:txBody>
      </p:sp>
      <p:sp>
        <p:nvSpPr>
          <p:cNvPr id="7"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1805684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pic>
        <p:nvPicPr>
          <p:cNvPr id="9" name="Picture 8" descr="kk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6/12/2021</a:t>
            </a:fld>
            <a:endParaRPr lang="en-US" dirty="0"/>
          </a:p>
        </p:txBody>
      </p:sp>
      <p:sp>
        <p:nvSpPr>
          <p:cNvPr id="8" name="Picture Placeholder 11"/>
          <p:cNvSpPr>
            <a:spLocks noGrp="1"/>
          </p:cNvSpPr>
          <p:nvPr>
            <p:ph type="pic" sz="quarter" idx="14"/>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391931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rgbClr val="0070C0"/>
              </a:buClr>
              <a:buSzPct val="75000"/>
              <a:buFont typeface="Webdings" pitchFamily="18" charset="2"/>
              <a:buChar char=""/>
              <a:defRPr sz="2400">
                <a:solidFill>
                  <a:schemeClr val="tx1"/>
                </a:solidFill>
                <a:latin typeface="Segoe UI" pitchFamily="34" charset="0"/>
                <a:ea typeface="Segoe UI" pitchFamily="34" charset="0"/>
                <a:cs typeface="Segoe UI" pitchFamily="34" charset="0"/>
              </a:defRPr>
            </a:lvl1pPr>
            <a:lvl2pPr>
              <a:buClr>
                <a:srgbClr val="0070C0"/>
              </a:buClr>
              <a:buSzPct val="75000"/>
              <a:buFont typeface="Webdings" pitchFamily="18" charset="2"/>
              <a:buChar char=""/>
              <a:defRPr sz="2000">
                <a:solidFill>
                  <a:schemeClr val="tx1"/>
                </a:solidFill>
                <a:latin typeface="Segoe UI" pitchFamily="34" charset="0"/>
                <a:ea typeface="Segoe UI" pitchFamily="34" charset="0"/>
                <a:cs typeface="Segoe UI" pitchFamily="34" charset="0"/>
              </a:defRPr>
            </a:lvl2pPr>
            <a:lvl3pPr>
              <a:buClr>
                <a:srgbClr val="0070C0"/>
              </a:buClr>
              <a:buSzPct val="75000"/>
              <a:buFont typeface="Webdings" pitchFamily="18" charset="2"/>
              <a:buChar char=""/>
              <a:defRPr sz="1800">
                <a:solidFill>
                  <a:schemeClr val="tx1"/>
                </a:solidFill>
                <a:latin typeface="Segoe UI" pitchFamily="34" charset="0"/>
                <a:ea typeface="Segoe UI" pitchFamily="34" charset="0"/>
                <a:cs typeface="Segoe UI" pitchFamily="34" charset="0"/>
              </a:defRPr>
            </a:lvl3pPr>
            <a:lvl4pPr>
              <a:buClr>
                <a:srgbClr val="0070C0"/>
              </a:buClr>
              <a:buSzPct val="75000"/>
              <a:buFont typeface="Webdings" pitchFamily="18" charset="2"/>
              <a:buChar char=""/>
              <a:defRPr sz="1600">
                <a:solidFill>
                  <a:schemeClr val="tx1"/>
                </a:solidFill>
                <a:latin typeface="Segoe UI" pitchFamily="34" charset="0"/>
                <a:ea typeface="Segoe UI" pitchFamily="34" charset="0"/>
                <a:cs typeface="Segoe UI" pitchFamily="34" charset="0"/>
              </a:defRPr>
            </a:lvl4pPr>
            <a:lvl5pPr>
              <a:buClr>
                <a:srgbClr val="0070C0"/>
              </a:buClr>
              <a:buSzPct val="75000"/>
              <a:buFont typeface="Webdings" pitchFamily="18" charset="2"/>
              <a:buChar char=""/>
              <a:defRPr sz="160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fld id="{CFBEA57F-793F-4683-BD8A-741FD4B89154}" type="datetime1">
              <a:rPr lang="en-US" smtClean="0"/>
              <a:t>6/12/2021</a:t>
            </a:fld>
            <a:endParaRPr lang="en-US" dirty="0"/>
          </a:p>
        </p:txBody>
      </p:sp>
      <p:sp>
        <p:nvSpPr>
          <p:cNvPr id="7" name="Footer Placeholder 4"/>
          <p:cNvSpPr>
            <a:spLocks noGrp="1"/>
          </p:cNvSpPr>
          <p:nvPr>
            <p:ph type="ftr" sz="quarter" idx="11"/>
          </p:nvPr>
        </p:nvSpPr>
        <p:spPr/>
        <p:txBody>
          <a:bodyPr/>
          <a:lstStyle>
            <a:lvl1pPr>
              <a:defRPr/>
            </a:lvl1pPr>
          </a:lstStyle>
          <a:p>
            <a:endParaRPr lang="en-US" dirty="0"/>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rot="16200000">
            <a:off x="11653702" y="6345404"/>
            <a:ext cx="630855" cy="448212"/>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4018382981"/>
      </p:ext>
    </p:extLst>
  </p:cSld>
  <p:clrMapOvr>
    <a:masterClrMapping/>
  </p:clrMapOvr>
  <p:transition spd="slow">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2"/>
            </p:custDataLst>
          </p:nvPr>
        </p:nvSpPr>
        <p:spPr>
          <a:xfrm>
            <a:off x="8" y="6478600"/>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6" tIns="38083" rIns="76166" bIns="38083" rtlCol="0" anchor="ctr"/>
          <a:lstStyle/>
          <a:p>
            <a:pPr algn="ctr" defTabSz="1087882"/>
            <a:endParaRPr lang="en-US" sz="2157" dirty="0">
              <a:solidFill>
                <a:prstClr val="white"/>
              </a:solidFill>
            </a:endParaRPr>
          </a:p>
        </p:txBody>
      </p:sp>
      <p:sp>
        <p:nvSpPr>
          <p:cNvPr id="2" name="Title 1"/>
          <p:cNvSpPr>
            <a:spLocks noGrp="1"/>
          </p:cNvSpPr>
          <p:nvPr>
            <p:ph type="title"/>
            <p:custDataLst>
              <p:tags r:id="rId3"/>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4"/>
            </p:custDataLst>
          </p:nvPr>
        </p:nvSpPr>
        <p:spPr/>
        <p:txBody>
          <a:bodyPr/>
          <a:lstStyle/>
          <a:p>
            <a:endParaRPr lang="en-US" dirty="0"/>
          </a:p>
        </p:txBody>
      </p:sp>
      <p:sp>
        <p:nvSpPr>
          <p:cNvPr id="5" name="Slide Number Placeholder 4"/>
          <p:cNvSpPr>
            <a:spLocks noGrp="1"/>
          </p:cNvSpPr>
          <p:nvPr>
            <p:ph type="sldNum" sz="quarter" idx="12"/>
            <p:custDataLst>
              <p:tags r:id="rId5"/>
            </p:custDataLst>
          </p:nvPr>
        </p:nvSpPr>
        <p:spPr>
          <a:xfrm>
            <a:off x="11430008" y="6478600"/>
            <a:ext cx="761999" cy="379413"/>
          </a:xfrm>
          <a:prstGeom prst="rect">
            <a:avLst/>
          </a:prstGeom>
        </p:spPr>
        <p:txBody>
          <a:bodyPr/>
          <a:lstStyle/>
          <a:p>
            <a:fld id="{81D2C36F-4504-47C0-B82F-A167342A2754}" type="slidenum">
              <a:rPr lang="en-US" smtClean="0"/>
              <a:t>‹#›</a:t>
            </a:fld>
            <a:endParaRPr lang="en-US" dirty="0"/>
          </a:p>
        </p:txBody>
      </p:sp>
      <p:sp>
        <p:nvSpPr>
          <p:cNvPr id="6" name="Text Placeholder 5"/>
          <p:cNvSpPr>
            <a:spLocks noGrp="1"/>
          </p:cNvSpPr>
          <p:nvPr>
            <p:ph type="body" sz="quarter" idx="13" hasCustomPrompt="1"/>
            <p:custDataLst>
              <p:tags r:id="rId6"/>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Tree>
    <p:extLst>
      <p:ext uri="{BB962C8B-B14F-4D97-AF65-F5344CB8AC3E}">
        <p14:creationId xmlns:p14="http://schemas.microsoft.com/office/powerpoint/2010/main" val="2556283217"/>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76713"/>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
                  <p:embed/>
                </p:oleObj>
              </mc:Choice>
              <mc:Fallback>
                <p:oleObj name="think-cell Slide" r:id="rId8" imgW="360" imgH="360" progId="">
                  <p:embed/>
                  <p:pic>
                    <p:nvPicPr>
                      <p:cNvPr id="3" name="Object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3"/>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
        <p:nvSpPr>
          <p:cNvPr id="16" name="Text Placeholder 15"/>
          <p:cNvSpPr>
            <a:spLocks noGrp="1"/>
          </p:cNvSpPr>
          <p:nvPr>
            <p:ph type="body" sz="quarter" idx="14"/>
            <p:custDataLst>
              <p:tags r:id="rId4"/>
            </p:custDataLst>
          </p:nvPr>
        </p:nvSpPr>
        <p:spPr>
          <a:xfrm>
            <a:off x="404813" y="1330326"/>
            <a:ext cx="11365992"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5"/>
            </p:custDataLst>
          </p:nvPr>
        </p:nvSpPr>
        <p:spPr/>
        <p:txBody>
          <a:bodyPr/>
          <a:lstStyle/>
          <a:p>
            <a:fld id="{81D2C36F-4504-47C0-B82F-A167342A2754}" type="slidenum">
              <a:rPr lang="en-US" smtClean="0"/>
              <a:t>‹#›</a:t>
            </a:fld>
            <a:endParaRPr lang="en-US" dirty="0"/>
          </a:p>
        </p:txBody>
      </p:sp>
      <p:sp>
        <p:nvSpPr>
          <p:cNvPr id="20" name="Footer Placeholder 19"/>
          <p:cNvSpPr>
            <a:spLocks noGrp="1"/>
          </p:cNvSpPr>
          <p:nvPr>
            <p:ph type="ftr" sz="quarter" idx="16"/>
            <p:custDataLst>
              <p:tags r:id="rId6"/>
            </p:custDataLst>
          </p:nvPr>
        </p:nvSpPr>
        <p:spPr>
          <a:xfrm>
            <a:off x="4165600" y="6356352"/>
            <a:ext cx="3860800" cy="365125"/>
          </a:xfrm>
          <a:prstGeom prst="rect">
            <a:avLst/>
          </a:prstGeom>
        </p:spPr>
        <p:txBody>
          <a:bodyPr/>
          <a:lstStyle/>
          <a:p>
            <a:endParaRPr lang="en-US" dirty="0"/>
          </a:p>
        </p:txBody>
      </p:sp>
    </p:spTree>
    <p:extLst>
      <p:ext uri="{BB962C8B-B14F-4D97-AF65-F5344CB8AC3E}">
        <p14:creationId xmlns:p14="http://schemas.microsoft.com/office/powerpoint/2010/main" val="2977178955"/>
      </p:ext>
    </p:extLst>
  </p:cSld>
  <p:clrMapOvr>
    <a:masterClrMapping/>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81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73080290"/>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216355"/>
            <a:ext cx="11176000" cy="563562"/>
          </a:xfrm>
        </p:spPr>
        <p:txBody>
          <a:bodyPr>
            <a:noAutofit/>
          </a:bodyPr>
          <a:lstStyle>
            <a:lvl1pPr algn="l">
              <a:defRPr sz="3100">
                <a:solidFill>
                  <a:schemeClr val="bg1"/>
                </a:solidFill>
                <a:latin typeface="Segoe UI Light"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06400" y="1066800"/>
            <a:ext cx="11176000" cy="5486400"/>
          </a:xfrm>
        </p:spPr>
        <p:txBody>
          <a:bodyPr/>
          <a:lstStyle>
            <a:lvl1pPr>
              <a:defRPr>
                <a:solidFill>
                  <a:schemeClr val="tx1">
                    <a:lumMod val="50000"/>
                    <a:lumOff val="50000"/>
                  </a:schemeClr>
                </a:solidFill>
                <a:latin typeface="Segoe UI" pitchFamily="34" charset="0"/>
                <a:ea typeface="Segoe UI" pitchFamily="34" charset="0"/>
                <a:cs typeface="Segoe UI" pitchFamily="34" charset="0"/>
              </a:defRPr>
            </a:lvl1pPr>
            <a:lvl2pPr>
              <a:defRPr>
                <a:solidFill>
                  <a:schemeClr val="tx1">
                    <a:lumMod val="50000"/>
                    <a:lumOff val="50000"/>
                  </a:schemeClr>
                </a:solidFill>
                <a:latin typeface="Segoe UI" pitchFamily="34" charset="0"/>
                <a:ea typeface="Segoe UI" pitchFamily="34" charset="0"/>
                <a:cs typeface="Segoe UI" pitchFamily="34" charset="0"/>
              </a:defRPr>
            </a:lvl2pPr>
            <a:lvl3pPr>
              <a:defRPr>
                <a:solidFill>
                  <a:schemeClr val="tx1">
                    <a:lumMod val="50000"/>
                    <a:lumOff val="50000"/>
                  </a:schemeClr>
                </a:solidFill>
                <a:latin typeface="Segoe UI" pitchFamily="34" charset="0"/>
                <a:ea typeface="Segoe UI" pitchFamily="34" charset="0"/>
                <a:cs typeface="Segoe UI" pitchFamily="34" charset="0"/>
              </a:defRPr>
            </a:lvl3pPr>
            <a:lvl4pPr>
              <a:defRPr>
                <a:solidFill>
                  <a:schemeClr val="tx1">
                    <a:lumMod val="50000"/>
                    <a:lumOff val="50000"/>
                  </a:schemeClr>
                </a:solidFill>
                <a:latin typeface="Segoe UI" pitchFamily="34" charset="0"/>
                <a:ea typeface="Segoe UI" pitchFamily="34" charset="0"/>
                <a:cs typeface="Segoe UI" pitchFamily="34" charset="0"/>
              </a:defRPr>
            </a:lvl4pPr>
            <a:lvl5pPr>
              <a:defRPr>
                <a:solidFill>
                  <a:schemeClr val="tx1">
                    <a:lumMod val="50000"/>
                    <a:lumOff val="50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rot="16200000">
            <a:off x="11605686" y="6271683"/>
            <a:ext cx="685800" cy="486833"/>
          </a:xfrm>
          <a:prstGeom prst="rect">
            <a:avLst/>
          </a:prstGeom>
          <a:solidFill>
            <a:srgbClr val="99CC00"/>
          </a:solidFill>
        </p:spPr>
        <p:txBody>
          <a:bodyPr vert="horz" lIns="108839" tIns="54419" rIns="108839" bIns="54419" rtlCol="0" anchor="ctr"/>
          <a:lstStyle>
            <a:lvl1pPr algn="ctr">
              <a:defRPr sz="1500">
                <a:solidFill>
                  <a:schemeClr val="bg1"/>
                </a:solidFill>
                <a:latin typeface="Segoe UI Semibold" pitchFamily="34" charset="0"/>
              </a:defRPr>
            </a:lvl1pPr>
          </a:lstStyle>
          <a:p>
            <a:fld id="{81D2C36F-4504-47C0-B82F-A167342A2754}" type="slidenum">
              <a:rPr lang="en-US" smtClean="0"/>
              <a:t>‹#›</a:t>
            </a:fld>
            <a:endParaRPr lang="en-US" dirty="0"/>
          </a:p>
        </p:txBody>
      </p:sp>
      <p:sp>
        <p:nvSpPr>
          <p:cNvPr id="11" name="Text Placeholder 10"/>
          <p:cNvSpPr>
            <a:spLocks noGrp="1"/>
          </p:cNvSpPr>
          <p:nvPr>
            <p:ph type="body" sz="quarter" idx="10"/>
          </p:nvPr>
        </p:nvSpPr>
        <p:spPr>
          <a:xfrm rot="5400000">
            <a:off x="9405096" y="3331755"/>
            <a:ext cx="5080462" cy="493345"/>
          </a:xfrm>
        </p:spPr>
        <p:txBody>
          <a:bodyPr>
            <a:noAutofit/>
          </a:bodyPr>
          <a:lstStyle>
            <a:lvl1pPr algn="ctr">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35839203"/>
      </p:ext>
    </p:extLst>
  </p:cSld>
  <p:clrMapOvr>
    <a:masterClrMapping/>
  </p:clrMapOvr>
  <p:transition spd="med">
    <p:push/>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B53A7951-1658-4778-938E-2E6BDE9E7745}" type="datetimeFigureOut">
              <a:rPr lang="en-US" smtClean="0"/>
              <a:t>6/12/2021</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532385"/>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3251380"/>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E31283E7-7320-432F-85EE-E596A3C714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134878"/>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325552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CFBEA57F-793F-4683-BD8A-741FD4B89154}" type="datetime1">
              <a:rPr lang="en-US" smtClean="0"/>
              <a:t>6/12/2021</a:t>
            </a:fld>
            <a:endParaRPr lang="en-US" dirty="0"/>
          </a:p>
        </p:txBody>
      </p:sp>
      <p:sp>
        <p:nvSpPr>
          <p:cNvPr id="7" name="Footer Placeholder 4"/>
          <p:cNvSpPr>
            <a:spLocks noGrp="1"/>
          </p:cNvSpPr>
          <p:nvPr>
            <p:ph type="ftr" sz="quarter" idx="11"/>
          </p:nvPr>
        </p:nvSpPr>
        <p:spPr/>
        <p:txBody>
          <a:bodyPr/>
          <a:lstStyle>
            <a:lvl1pPr>
              <a:defRPr/>
            </a:lvl1pPr>
          </a:lstStyle>
          <a:p>
            <a:endParaRPr lang="en-US" dirty="0"/>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a:off x="11561234" y="6268081"/>
            <a:ext cx="630766" cy="448276"/>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1898640694"/>
      </p:ext>
    </p:extLst>
  </p:cSld>
  <p:clrMapOvr>
    <a:masterClrMapping/>
  </p:clrMapOvr>
  <p:transition spd="slow">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endParaRPr lang="en-US">
              <a:solidFill>
                <a:prstClr val="black">
                  <a:tint val="75000"/>
                </a:prstClr>
              </a:solidFill>
            </a:endParaRPr>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7850586"/>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B53A7951-1658-4778-938E-2E6BDE9E7745}" type="datetimeFigureOut">
              <a:rPr lang="en-US" smtClean="0"/>
              <a:t>6/12/2021</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FB4F0EA5-8389-4884-A9A5-A844C62AB2F1}" type="slidenum">
              <a:rPr lang="en-US" smtClean="0"/>
              <a:t>‹#›</a:t>
            </a:fld>
            <a:endParaRPr lang="en-US"/>
          </a:p>
        </p:txBody>
      </p:sp>
    </p:spTree>
    <p:extLst>
      <p:ext uri="{BB962C8B-B14F-4D97-AF65-F5344CB8AC3E}">
        <p14:creationId xmlns:p14="http://schemas.microsoft.com/office/powerpoint/2010/main" val="11566427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388489767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843208"/>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1660808"/>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199550002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840289"/>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27797474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512438951"/>
      </p:ext>
    </p:extLst>
  </p:cSld>
  <p:clrMapOvr>
    <a:masterClrMapping/>
  </p:clrMapOvr>
  <p:transition spd="med">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418015845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812800" y="274638"/>
            <a:ext cx="10871200" cy="792163"/>
          </a:xfrm>
        </p:spPr>
        <p:txBody>
          <a:bodyPr>
            <a:normAutofit/>
          </a:bodyPr>
          <a:lstStyle>
            <a:lvl1pPr algn="l">
              <a:defRPr sz="3600">
                <a:solidFill>
                  <a:srgbClr val="0070C0"/>
                </a:solidFill>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219200"/>
            <a:ext cx="10972800" cy="5181600"/>
          </a:xfrm>
        </p:spPr>
        <p:txBody>
          <a:bodyPr>
            <a:normAutofit/>
          </a:bodyPr>
          <a:lstStyle>
            <a:lvl1pPr>
              <a:buFont typeface="Webdings" pitchFamily="18" charset="2"/>
              <a:buChar char="a"/>
              <a:defRPr sz="2800">
                <a:solidFill>
                  <a:schemeClr val="tx1"/>
                </a:solidFill>
                <a:latin typeface="Arial" pitchFamily="34" charset="0"/>
                <a:cs typeface="Arial" pitchFamily="34" charset="0"/>
              </a:defRPr>
            </a:lvl1pPr>
            <a:lvl2pPr>
              <a:defRPr sz="2400">
                <a:solidFill>
                  <a:schemeClr val="tx1"/>
                </a:solidFill>
                <a:latin typeface="Arial" pitchFamily="34" charset="0"/>
                <a:cs typeface="Arial" pitchFamily="34" charset="0"/>
              </a:defRPr>
            </a:lvl2pPr>
            <a:lvl3pPr>
              <a:defRPr sz="20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CFBEA57F-793F-4683-BD8A-741FD4B89154}" type="datetime1">
              <a:rPr lang="en-US" smtClean="0"/>
              <a:t>6/12/2021</a:t>
            </a:fld>
            <a:endParaRPr lang="en-US" dirty="0"/>
          </a:p>
        </p:txBody>
      </p:sp>
      <p:sp>
        <p:nvSpPr>
          <p:cNvPr id="11" name="Footer Placeholder 4"/>
          <p:cNvSpPr>
            <a:spLocks noGrp="1"/>
          </p:cNvSpPr>
          <p:nvPr>
            <p:ph type="ftr" sz="quarter" idx="11"/>
          </p:nvPr>
        </p:nvSpPr>
        <p:spPr/>
        <p:txBody>
          <a:bodyPr/>
          <a:lstStyle>
            <a:lvl1pPr>
              <a:defRPr/>
            </a:lvl1pPr>
          </a:lstStyle>
          <a:p>
            <a:endParaRPr lang="en-US" dirty="0"/>
          </a:p>
        </p:txBody>
      </p:sp>
      <p:sp>
        <p:nvSpPr>
          <p:cNvPr id="12" name="Slide Number Placeholder 5"/>
          <p:cNvSpPr>
            <a:spLocks noGrp="1"/>
          </p:cNvSpPr>
          <p:nvPr>
            <p:ph type="sldNum" sz="quarter" idx="12"/>
          </p:nvPr>
        </p:nvSpPr>
        <p:spPr/>
        <p:txBody>
          <a:bodyPr/>
          <a:lstStyle>
            <a:lvl1pPr>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2948808485"/>
      </p:ext>
    </p:extLst>
  </p:cSld>
  <p:clrMapOvr>
    <a:masterClrMapping/>
  </p:clrMapOvr>
  <p:transition spd="slow">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814260"/>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43037A93-DACB-4401-873D-0E6BB417A721}" type="datetimeFigureOut">
              <a:rPr lang="en-US" smtClean="0"/>
              <a:t>6/12/2021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EE74E9DE-A064-4967-AD5E-8AEB14326EC8}" type="slidenum">
              <a:rPr lang="en-US" smtClean="0"/>
              <a:t>‹#›</a:t>
            </a:fld>
            <a:endParaRPr lang="en-US" dirty="0"/>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2795533436"/>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3037A93-DACB-4401-873D-0E6BB417A721}" type="datetimeFigureOut">
              <a:rPr lang="en-US" smtClean="0"/>
              <a:t>6/12/2021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214139573"/>
      </p:ext>
    </p:extLst>
  </p:cSld>
  <p:clrMapOvr>
    <a:masterClrMapping/>
  </p:clrMapOvr>
  <p:transition spd="slow">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8113"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464456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8104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322379"/>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05CF1095-26AB-4ECF-A963-5C34790DE886}" type="datetimeFigureOut">
              <a:rPr lang="en-US" smtClean="0"/>
              <a:t>6/12/2021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D483C0CD-571F-41E5-9617-171A18461DA8}" type="slidenum">
              <a:rPr lang="en-US" smtClean="0"/>
              <a:t>‹#›</a:t>
            </a:fld>
            <a:endParaRPr lang="en-US"/>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717320190"/>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5CF1095-26AB-4ECF-A963-5C34790DE886}" type="datetimeFigureOut">
              <a:rPr lang="en-US" smtClean="0"/>
              <a:t>6/12/2021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2305522032"/>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16973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129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0" y="228601"/>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963084" y="4406902"/>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2"/>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0E05506-6815-4E0E-B1DE-ECA35C2016DF}" type="datetime1">
              <a:rPr lang="en-US" smtClean="0"/>
              <a:t>6/12/2021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1139147"/>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3055973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4975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Pentagon 684"/>
          <p:cNvSpPr/>
          <p:nvPr/>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2911639546"/>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9B4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03448157"/>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Title Only_3">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479818"/>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7171937"/>
      </p:ext>
    </p:extLst>
  </p:cSld>
  <p:clrMapOvr>
    <a:masterClrMapping/>
  </p:clrMapOvr>
  <p:transition spd="med">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ectangle 9"/>
          <p:cNvSpPr/>
          <p:nvPr/>
        </p:nvSpPr>
        <p:spPr>
          <a:xfrm>
            <a:off x="0" y="0"/>
            <a:ext cx="12192000" cy="3294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0635096"/>
      </p:ext>
    </p:extLst>
  </p:cSld>
  <p:clrMapOvr>
    <a:masterClrMapping/>
  </p:clrMapOvr>
  <p:transition spd="med">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1173707"/>
            <a:ext cx="12192000" cy="545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8655658"/>
      </p:ext>
    </p:extLst>
  </p:cSld>
  <p:clrMapOvr>
    <a:masterClrMapping/>
  </p:clrMapOvr>
  <p:transition spd="med">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13060"/>
      </p:ext>
    </p:extLst>
  </p:cSld>
  <p:clrMapOvr>
    <a:masterClrMapping/>
  </p:clrMapOvr>
  <p:transition spd="med">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3796236736"/>
      </p:ext>
    </p:extLst>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p:spPr>
        <p:txBody>
          <a:bodyPr>
            <a:normAutofit/>
          </a:bodyPr>
          <a:lstStyle>
            <a:lvl1pPr algn="l">
              <a:defRPr sz="3600"/>
            </a:lvl1pPr>
          </a:lstStyle>
          <a:p>
            <a:r>
              <a:rPr lang="en-US"/>
              <a:t>Click to edit Master title style</a:t>
            </a:r>
          </a:p>
        </p:txBody>
      </p:sp>
      <p:sp>
        <p:nvSpPr>
          <p:cNvPr id="3" name="Content Placeholder 2"/>
          <p:cNvSpPr>
            <a:spLocks noGrp="1"/>
          </p:cNvSpPr>
          <p:nvPr>
            <p:ph sz="half" idx="1"/>
          </p:nvPr>
        </p:nvSpPr>
        <p:spPr>
          <a:xfrm>
            <a:off x="609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4"/>
          <p:cNvSpPr>
            <a:spLocks noGrp="1"/>
          </p:cNvSpPr>
          <p:nvPr>
            <p:ph type="dt" sz="half" idx="10"/>
          </p:nvPr>
        </p:nvSpPr>
        <p:spPr/>
        <p:txBody>
          <a:bodyPr/>
          <a:lstStyle>
            <a:lvl1pPr>
              <a:defRPr/>
            </a:lvl1pPr>
          </a:lstStyle>
          <a:p>
            <a:fld id="{FC6E85F7-A724-48A4-9D33-CEBC5174E865}" type="datetime1">
              <a:rPr lang="en-US" smtClean="0"/>
              <a:t>6/12/2021</a:t>
            </a:fld>
            <a:endParaRPr lang="en-US"/>
          </a:p>
        </p:txBody>
      </p:sp>
      <p:sp>
        <p:nvSpPr>
          <p:cNvPr id="8" name="Footer Placeholder 5"/>
          <p:cNvSpPr>
            <a:spLocks noGrp="1"/>
          </p:cNvSpPr>
          <p:nvPr>
            <p:ph type="ftr" sz="quarter" idx="11"/>
          </p:nvPr>
        </p:nvSpPr>
        <p:spPr/>
        <p:txBody>
          <a:bodyPr/>
          <a:lstStyle>
            <a:lvl1pPr>
              <a:defRPr/>
            </a:lvl1pPr>
          </a:lstStyle>
          <a:p>
            <a:endParaRPr lang="en-US"/>
          </a:p>
        </p:txBody>
      </p:sp>
      <p:sp>
        <p:nvSpPr>
          <p:cNvPr id="9" name="Slide Number Placeholder 6"/>
          <p:cNvSpPr>
            <a:spLocks noGrp="1"/>
          </p:cNvSpPr>
          <p:nvPr>
            <p:ph type="sldNum" sz="quarter" idx="12"/>
          </p:nvPr>
        </p:nvSpPr>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2909434861"/>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08E056-43B6-483A-BF07-52D50277A817}" type="datetimeFigureOut">
              <a:rPr lang="en-US" smtClean="0"/>
              <a:pPr/>
              <a:t>6/12/2021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1753327401"/>
      </p:ext>
    </p:extLst>
  </p:cSld>
  <p:clrMapOvr>
    <a:masterClrMapping/>
  </p:clrMapOvr>
  <p:transition spd="med">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solidFill>
                  <a:prstClr val="black">
                    <a:tint val="75000"/>
                  </a:prstClr>
                </a:solidFill>
              </a:rPr>
              <a:pPr/>
              <a:t>12/6/2021</a:t>
            </a:fld>
            <a:endParaRPr lang="en-US"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endParaRPr lang="en-US" dirty="0">
              <a:solidFill>
                <a:prstClr val="black">
                  <a:tint val="75000"/>
                </a:prstClr>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8676329"/>
      </p:ext>
    </p:extLst>
  </p:cSld>
  <p:clrMapOvr>
    <a:masterClrMapping/>
  </p:clrMapOvr>
  <p:transition spd="med">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114854819"/>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3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1765"/>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pPr/>
              <a:t>12/6/2021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2353" dirty="0"/>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pPr/>
              <a:t>‹#›</a:t>
            </a:fld>
            <a:endParaRPr lang="en-US"/>
          </a:p>
        </p:txBody>
      </p:sp>
    </p:spTree>
    <p:extLst>
      <p:ext uri="{BB962C8B-B14F-4D97-AF65-F5344CB8AC3E}">
        <p14:creationId xmlns:p14="http://schemas.microsoft.com/office/powerpoint/2010/main" val="728207157"/>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B1D9D-BE9D-4DD8-B9E6-7FEB60B3E3CD}" type="datetime1">
              <a:rPr lang="en-US" smtClean="0"/>
              <a:pPr/>
              <a:t>6/12/2021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F950FA-1B5C-4FC6-94D2-10A138D941FD}" type="slidenum">
              <a:rPr lang="en-US" smtClean="0"/>
              <a:pPr/>
              <a:t>‹#›</a:t>
            </a:fld>
            <a:endParaRPr lang="en-US"/>
          </a:p>
        </p:txBody>
      </p:sp>
    </p:spTree>
    <p:extLst>
      <p:ext uri="{BB962C8B-B14F-4D97-AF65-F5344CB8AC3E}">
        <p14:creationId xmlns:p14="http://schemas.microsoft.com/office/powerpoint/2010/main" val="349267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508000" y="381000"/>
            <a:ext cx="304800" cy="609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609600" y="381000"/>
            <a:ext cx="10972800" cy="609600"/>
          </a:xfrm>
        </p:spPr>
        <p:txBody>
          <a:bodyPr>
            <a:no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609600" y="1143001"/>
            <a:ext cx="5386917"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782763"/>
            <a:ext cx="5386917"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1"/>
            <a:ext cx="5389034"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1782763"/>
            <a:ext cx="5389034"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p:cNvSpPr>
            <a:spLocks noGrp="1"/>
          </p:cNvSpPr>
          <p:nvPr>
            <p:ph type="dt" sz="half" idx="10"/>
          </p:nvPr>
        </p:nvSpPr>
        <p:spPr/>
        <p:txBody>
          <a:bodyPr/>
          <a:lstStyle>
            <a:lvl1pPr>
              <a:defRPr/>
            </a:lvl1pPr>
          </a:lstStyle>
          <a:p>
            <a:fld id="{42806E7A-BDD3-46A3-BEE2-EB821F9236B4}" type="datetime1">
              <a:rPr lang="en-US" smtClean="0"/>
              <a:t>6/12/2021</a:t>
            </a:fld>
            <a:endParaRPr lang="en-US"/>
          </a:p>
        </p:txBody>
      </p:sp>
      <p:sp>
        <p:nvSpPr>
          <p:cNvPr id="10" name="Footer Placeholder 7"/>
          <p:cNvSpPr>
            <a:spLocks noGrp="1"/>
          </p:cNvSpPr>
          <p:nvPr>
            <p:ph type="ftr" sz="quarter" idx="11"/>
          </p:nvPr>
        </p:nvSpPr>
        <p:spPr/>
        <p:txBody>
          <a:bodyPr/>
          <a:lstStyle>
            <a:lvl1pPr>
              <a:defRPr/>
            </a:lvl1pPr>
          </a:lstStyle>
          <a:p>
            <a:endParaRPr lang="en-US"/>
          </a:p>
        </p:txBody>
      </p:sp>
      <p:sp>
        <p:nvSpPr>
          <p:cNvPr id="11" name="Slide Number Placeholder 8"/>
          <p:cNvSpPr>
            <a:spLocks noGrp="1"/>
          </p:cNvSpPr>
          <p:nvPr>
            <p:ph type="sldNum" sz="quarter" idx="12"/>
          </p:nvPr>
        </p:nvSpPr>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31574298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a:t>Click to edit Master title style</a:t>
            </a:r>
          </a:p>
        </p:txBody>
      </p:sp>
      <p:sp>
        <p:nvSpPr>
          <p:cNvPr id="3" name="Vertical Text Placeholder 2"/>
          <p:cNvSpPr>
            <a:spLocks noGrp="1"/>
          </p:cNvSpPr>
          <p:nvPr>
            <p:ph type="body" orient="vert" idx="1"/>
          </p:nvPr>
        </p:nvSpPr>
        <p:spPr>
          <a:xfrm>
            <a:off x="4470400" y="1066800"/>
            <a:ext cx="71120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FBEA57F-793F-4683-BD8A-741FD4B89154}" type="datetime1">
              <a:rPr lang="en-US" smtClean="0"/>
              <a:t>6/12/2021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2083808229"/>
      </p:ext>
    </p:extLst>
  </p:cSld>
  <p:clrMapOvr>
    <a:masterClrMapping/>
  </p:clrMapOvr>
  <p:transition spd="slow">
    <p:fade/>
  </p:transition>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heme" Target="../theme/theme2.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3.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4.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8"/>
            <a:ext cx="109728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57F-793F-4683-BD8A-741FD4B89154}" type="datetime1">
              <a:rPr lang="en-US" smtClean="0"/>
              <a:t>6/12/2021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185223848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Lst>
  <p:transition spd="slow">
    <p:fade/>
  </p:transition>
  <p:hf hdr="0"/>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112" algn="ctr" rtl="0" eaLnBrk="1" fontAlgn="base" hangingPunct="1">
        <a:spcBef>
          <a:spcPct val="0"/>
        </a:spcBef>
        <a:spcAft>
          <a:spcPct val="0"/>
        </a:spcAft>
        <a:defRPr sz="4400">
          <a:solidFill>
            <a:schemeClr val="bg1"/>
          </a:solidFill>
          <a:latin typeface="Calibri" pitchFamily="34" charset="0"/>
        </a:defRPr>
      </a:lvl6pPr>
      <a:lvl7pPr marL="914225" algn="ctr" rtl="0" eaLnBrk="1" fontAlgn="base" hangingPunct="1">
        <a:spcBef>
          <a:spcPct val="0"/>
        </a:spcBef>
        <a:spcAft>
          <a:spcPct val="0"/>
        </a:spcAft>
        <a:defRPr sz="4400">
          <a:solidFill>
            <a:schemeClr val="bg1"/>
          </a:solidFill>
          <a:latin typeface="Calibri" pitchFamily="34" charset="0"/>
        </a:defRPr>
      </a:lvl7pPr>
      <a:lvl8pPr marL="1371337" algn="ctr" rtl="0" eaLnBrk="1" fontAlgn="base" hangingPunct="1">
        <a:spcBef>
          <a:spcPct val="0"/>
        </a:spcBef>
        <a:spcAft>
          <a:spcPct val="0"/>
        </a:spcAft>
        <a:defRPr sz="4400">
          <a:solidFill>
            <a:schemeClr val="bg1"/>
          </a:solidFill>
          <a:latin typeface="Calibri" pitchFamily="34" charset="0"/>
        </a:defRPr>
      </a:lvl8pPr>
      <a:lvl9pPr marL="1828449" algn="ctr" rtl="0" eaLnBrk="1" fontAlgn="base" hangingPunct="1">
        <a:spcBef>
          <a:spcPct val="0"/>
        </a:spcBef>
        <a:spcAft>
          <a:spcPct val="0"/>
        </a:spcAft>
        <a:defRPr sz="4400">
          <a:solidFill>
            <a:schemeClr val="bg1"/>
          </a:solidFill>
          <a:latin typeface="Calibri" pitchFamily="34" charset="0"/>
        </a:defRPr>
      </a:lvl9pPr>
    </p:titleStyle>
    <p:bodyStyle>
      <a:lvl1pPr marL="342834" indent="-342834"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808" indent="-285695"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2781"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599893"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005"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309950358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spd="slow">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37A93-DACB-4401-873D-0E6BB417A721}" type="datetimeFigureOut">
              <a:rPr lang="en-US" smtClean="0"/>
              <a:t>6/12/2021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4E9DE-A064-4967-AD5E-8AEB14326EC8}" type="slidenum">
              <a:rPr lang="en-US" smtClean="0"/>
              <a:t>‹#›</a:t>
            </a:fld>
            <a:endParaRPr lang="en-US"/>
          </a:p>
        </p:txBody>
      </p:sp>
    </p:spTree>
    <p:extLst>
      <p:ext uri="{BB962C8B-B14F-4D97-AF65-F5344CB8AC3E}">
        <p14:creationId xmlns:p14="http://schemas.microsoft.com/office/powerpoint/2010/main" val="176787468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ransition spd="slow">
    <p:fade/>
  </p:transition>
  <p:hf hdr="0" ftr="0" dt="0"/>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F1095-26AB-4ECF-A963-5C34790DE886}" type="datetimeFigureOut">
              <a:rPr lang="en-US" smtClean="0"/>
              <a:t>6/12/2021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3C0CD-571F-41E5-9617-171A18461DA8}" type="slidenum">
              <a:rPr lang="en-US" smtClean="0"/>
              <a:t>‹#›</a:t>
            </a:fld>
            <a:endParaRPr lang="en-US"/>
          </a:p>
        </p:txBody>
      </p:sp>
    </p:spTree>
    <p:extLst>
      <p:ext uri="{BB962C8B-B14F-4D97-AF65-F5344CB8AC3E}">
        <p14:creationId xmlns:p14="http://schemas.microsoft.com/office/powerpoint/2010/main" val="2609854116"/>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spd="slow">
    <p:fade/>
  </p:transition>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8E056-43B6-483A-BF07-52D50277A817}" type="datetimeFigureOut">
              <a:rPr lang="en-US" smtClean="0"/>
              <a:pPr/>
              <a:t>6/12/2021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202449864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spd="med">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08EC-571D-413C-93D2-867C7B5B3329}"/>
              </a:ext>
            </a:extLst>
          </p:cNvPr>
          <p:cNvSpPr>
            <a:spLocks noGrp="1"/>
          </p:cNvSpPr>
          <p:nvPr>
            <p:ph type="title"/>
          </p:nvPr>
        </p:nvSpPr>
        <p:spPr>
          <a:xfrm>
            <a:off x="963084" y="4406902"/>
            <a:ext cx="10363200" cy="1362075"/>
          </a:xfrm>
        </p:spPr>
        <p:txBody>
          <a:bodyPr wrap="square" anchor="ctr">
            <a:normAutofit/>
          </a:bodyPr>
          <a:lstStyle/>
          <a:p>
            <a:r>
              <a:rPr lang="en-IN" dirty="0">
                <a:latin typeface="Segoe UI Semibold" panose="020B0702040204020203" pitchFamily="34" charset="0"/>
                <a:cs typeface="Segoe UI Semibold" panose="020B0702040204020203" pitchFamily="34" charset="0"/>
              </a:rPr>
              <a:t>Azure Reference Architectures</a:t>
            </a:r>
          </a:p>
        </p:txBody>
      </p:sp>
      <p:sp>
        <p:nvSpPr>
          <p:cNvPr id="3" name="Subtitle 2">
            <a:extLst>
              <a:ext uri="{FF2B5EF4-FFF2-40B4-BE49-F238E27FC236}">
                <a16:creationId xmlns:a16="http://schemas.microsoft.com/office/drawing/2014/main" id="{6B971BC8-A504-4594-93B9-1CCE0062B00E}"/>
              </a:ext>
            </a:extLst>
          </p:cNvPr>
          <p:cNvSpPr>
            <a:spLocks noGrp="1"/>
          </p:cNvSpPr>
          <p:nvPr>
            <p:ph type="body" idx="1"/>
          </p:nvPr>
        </p:nvSpPr>
        <p:spPr>
          <a:xfrm>
            <a:off x="848784" y="1569722"/>
            <a:ext cx="10363200" cy="685800"/>
          </a:xfrm>
        </p:spPr>
        <p:txBody>
          <a:bodyPr wrap="square" anchor="ctr">
            <a:normAutofit lnSpcReduction="10000"/>
          </a:bodyPr>
          <a:lstStyle/>
          <a:p>
            <a:r>
              <a:rPr lang="en-IN" sz="4000" dirty="0">
                <a:latin typeface="Segoe UI Semibold" panose="020B0702040204020203" pitchFamily="34" charset="0"/>
                <a:cs typeface="Segoe UI Semibold" panose="020B0702040204020203" pitchFamily="34" charset="0"/>
              </a:rPr>
              <a:t>Session 06</a:t>
            </a:r>
          </a:p>
        </p:txBody>
      </p:sp>
      <p:sp>
        <p:nvSpPr>
          <p:cNvPr id="8" name="Date Placeholder 3">
            <a:extLst>
              <a:ext uri="{FF2B5EF4-FFF2-40B4-BE49-F238E27FC236}">
                <a16:creationId xmlns:a16="http://schemas.microsoft.com/office/drawing/2014/main" id="{8F267315-FF60-4EA2-8C0A-CE53E50BD2EF}"/>
              </a:ext>
            </a:extLst>
          </p:cNvPr>
          <p:cNvSpPr>
            <a:spLocks noGrp="1"/>
          </p:cNvSpPr>
          <p:nvPr>
            <p:ph type="dt" sz="half" idx="10"/>
          </p:nvPr>
        </p:nvSpPr>
        <p:spPr>
          <a:xfrm>
            <a:off x="609600" y="6356352"/>
            <a:ext cx="2844800" cy="365125"/>
          </a:xfrm>
        </p:spPr>
        <p:txBody>
          <a:bodyPr/>
          <a:lstStyle/>
          <a:p>
            <a:pPr>
              <a:spcAft>
                <a:spcPts val="600"/>
              </a:spcAft>
            </a:pPr>
            <a:fld id="{60E05506-6815-4E0E-B1DE-ECA35C2016DF}" type="datetime1">
              <a:rPr lang="en-US" smtClean="0"/>
              <a:pPr>
                <a:spcAft>
                  <a:spcPts val="600"/>
                </a:spcAft>
              </a:pPr>
              <a:t>6/12/2021</a:t>
            </a:fld>
            <a:endParaRPr lang="en-US"/>
          </a:p>
        </p:txBody>
      </p:sp>
      <p:sp>
        <p:nvSpPr>
          <p:cNvPr id="10" name="Footer Placeholder 4">
            <a:extLst>
              <a:ext uri="{FF2B5EF4-FFF2-40B4-BE49-F238E27FC236}">
                <a16:creationId xmlns:a16="http://schemas.microsoft.com/office/drawing/2014/main" id="{24E5AA83-0D32-44D3-A90A-1A464151F371}"/>
              </a:ext>
            </a:extLst>
          </p:cNvPr>
          <p:cNvSpPr>
            <a:spLocks noGrp="1"/>
          </p:cNvSpPr>
          <p:nvPr>
            <p:ph type="ftr" sz="quarter" idx="11"/>
          </p:nvPr>
        </p:nvSpPr>
        <p:spPr>
          <a:xfrm>
            <a:off x="4165600" y="6356352"/>
            <a:ext cx="3860800" cy="365125"/>
          </a:xfrm>
        </p:spPr>
        <p:txBody>
          <a:bodyPr/>
          <a:lstStyle/>
          <a:p>
            <a:endParaRPr lang="en-US"/>
          </a:p>
        </p:txBody>
      </p:sp>
    </p:spTree>
    <p:extLst>
      <p:ext uri="{BB962C8B-B14F-4D97-AF65-F5344CB8AC3E}">
        <p14:creationId xmlns:p14="http://schemas.microsoft.com/office/powerpoint/2010/main" val="49449176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30E6-DF26-4E55-9816-6F929F0F2277}"/>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Create an AD DS resource forest in Azure</a:t>
            </a:r>
          </a:p>
        </p:txBody>
      </p:sp>
      <p:pic>
        <p:nvPicPr>
          <p:cNvPr id="7" name="Content Placeholder 6">
            <a:extLst>
              <a:ext uri="{FF2B5EF4-FFF2-40B4-BE49-F238E27FC236}">
                <a16:creationId xmlns:a16="http://schemas.microsoft.com/office/drawing/2014/main" id="{3F6EB535-1985-400A-B087-1F67B4343F2A}"/>
              </a:ext>
            </a:extLst>
          </p:cNvPr>
          <p:cNvPicPr>
            <a:picLocks noGrp="1" noChangeAspect="1"/>
          </p:cNvPicPr>
          <p:nvPr>
            <p:ph idx="1"/>
          </p:nvPr>
        </p:nvPicPr>
        <p:blipFill>
          <a:blip r:embed="rId3"/>
          <a:stretch>
            <a:fillRect/>
          </a:stretch>
        </p:blipFill>
        <p:spPr>
          <a:xfrm>
            <a:off x="609600" y="1427932"/>
            <a:ext cx="11176000" cy="5373736"/>
          </a:xfrm>
          <a:prstGeom prst="rect">
            <a:avLst/>
          </a:prstGeom>
        </p:spPr>
      </p:pic>
      <p:sp>
        <p:nvSpPr>
          <p:cNvPr id="4" name="Date Placeholder 3">
            <a:extLst>
              <a:ext uri="{FF2B5EF4-FFF2-40B4-BE49-F238E27FC236}">
                <a16:creationId xmlns:a16="http://schemas.microsoft.com/office/drawing/2014/main" id="{CDC0490E-84EE-4720-BC70-95EF2D3B7429}"/>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1FCCED2F-ACA9-4A0F-9001-234528D1A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667B-C044-4A9A-B3E6-8A2BE035ED49}"/>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10</a:t>
            </a:fld>
            <a:endParaRPr lang="en-US"/>
          </a:p>
        </p:txBody>
      </p:sp>
    </p:spTree>
    <p:extLst>
      <p:ext uri="{BB962C8B-B14F-4D97-AF65-F5344CB8AC3E}">
        <p14:creationId xmlns:p14="http://schemas.microsoft.com/office/powerpoint/2010/main" val="311027128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C8FC-DF82-4A21-8AFD-2D001A35912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Create an AD DS resource forest in Azure</a:t>
            </a:r>
          </a:p>
        </p:txBody>
      </p:sp>
      <p:sp>
        <p:nvSpPr>
          <p:cNvPr id="3" name="Content Placeholder 2">
            <a:extLst>
              <a:ext uri="{FF2B5EF4-FFF2-40B4-BE49-F238E27FC236}">
                <a16:creationId xmlns:a16="http://schemas.microsoft.com/office/drawing/2014/main" id="{1FB80B9E-E3C6-402B-AFAF-D36780BB4AB2}"/>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Typical uses for this architecture include maintaining security separation for objects and identities held in the cloud, and migrating individual domains from on-premises to the cloud.</a:t>
            </a:r>
            <a:endParaRPr lang="en-IN" sz="2400" dirty="0"/>
          </a:p>
        </p:txBody>
      </p:sp>
      <p:sp>
        <p:nvSpPr>
          <p:cNvPr id="4" name="Date Placeholder 3">
            <a:extLst>
              <a:ext uri="{FF2B5EF4-FFF2-40B4-BE49-F238E27FC236}">
                <a16:creationId xmlns:a16="http://schemas.microsoft.com/office/drawing/2014/main" id="{6E8265AC-653F-479C-81F0-7BF01FD81998}"/>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FB1F02A1-E35F-42BC-8E1F-5363D3A04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5ABB9-F393-4410-93BC-E9EB2B252F43}"/>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11</a:t>
            </a:fld>
            <a:endParaRPr lang="en-US"/>
          </a:p>
        </p:txBody>
      </p:sp>
    </p:spTree>
    <p:extLst>
      <p:ext uri="{BB962C8B-B14F-4D97-AF65-F5344CB8AC3E}">
        <p14:creationId xmlns:p14="http://schemas.microsoft.com/office/powerpoint/2010/main" val="223034500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EE30-53F1-4B3F-B647-CE5F0EEDBC34}"/>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on-premises AD FS to Azure</a:t>
            </a:r>
          </a:p>
        </p:txBody>
      </p:sp>
      <p:pic>
        <p:nvPicPr>
          <p:cNvPr id="7" name="Content Placeholder 6">
            <a:extLst>
              <a:ext uri="{FF2B5EF4-FFF2-40B4-BE49-F238E27FC236}">
                <a16:creationId xmlns:a16="http://schemas.microsoft.com/office/drawing/2014/main" id="{21261973-1830-42DE-A933-EDDB432D2540}"/>
              </a:ext>
            </a:extLst>
          </p:cNvPr>
          <p:cNvPicPr>
            <a:picLocks noGrp="1" noChangeAspect="1"/>
          </p:cNvPicPr>
          <p:nvPr>
            <p:ph idx="1"/>
          </p:nvPr>
        </p:nvPicPr>
        <p:blipFill>
          <a:blip r:embed="rId3"/>
          <a:stretch>
            <a:fillRect/>
          </a:stretch>
        </p:blipFill>
        <p:spPr>
          <a:xfrm>
            <a:off x="2724980" y="1235075"/>
            <a:ext cx="6945239" cy="5486400"/>
          </a:xfrm>
          <a:prstGeom prst="rect">
            <a:avLst/>
          </a:prstGeom>
        </p:spPr>
      </p:pic>
      <p:sp>
        <p:nvSpPr>
          <p:cNvPr id="4" name="Date Placeholder 3">
            <a:extLst>
              <a:ext uri="{FF2B5EF4-FFF2-40B4-BE49-F238E27FC236}">
                <a16:creationId xmlns:a16="http://schemas.microsoft.com/office/drawing/2014/main" id="{4871F375-74AE-4AE3-B807-CFDE36945EE7}"/>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6" name="Slide Number Placeholder 5">
            <a:extLst>
              <a:ext uri="{FF2B5EF4-FFF2-40B4-BE49-F238E27FC236}">
                <a16:creationId xmlns:a16="http://schemas.microsoft.com/office/drawing/2014/main" id="{423EE070-73BE-47EC-A8EF-1E1D796ACE36}"/>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12</a:t>
            </a:fld>
            <a:endParaRPr lang="en-US"/>
          </a:p>
        </p:txBody>
      </p:sp>
    </p:spTree>
    <p:extLst>
      <p:ext uri="{BB962C8B-B14F-4D97-AF65-F5344CB8AC3E}">
        <p14:creationId xmlns:p14="http://schemas.microsoft.com/office/powerpoint/2010/main" val="2441150138"/>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280F-06F6-4008-BFD0-9606A1C4CDC7}"/>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on-premises AD FS to Azure</a:t>
            </a:r>
          </a:p>
        </p:txBody>
      </p:sp>
      <p:sp>
        <p:nvSpPr>
          <p:cNvPr id="3" name="Content Placeholder 2">
            <a:extLst>
              <a:ext uri="{FF2B5EF4-FFF2-40B4-BE49-F238E27FC236}">
                <a16:creationId xmlns:a16="http://schemas.microsoft.com/office/drawing/2014/main" id="{8A9E622D-DDED-4EE5-B9EE-AE4780FF8F82}"/>
              </a:ext>
            </a:extLst>
          </p:cNvPr>
          <p:cNvSpPr>
            <a:spLocks noGrp="1"/>
          </p:cNvSpPr>
          <p:nvPr>
            <p:ph idx="1"/>
          </p:nvPr>
        </p:nvSpPr>
        <p:spPr/>
        <p:txBody>
          <a:bodyPr>
            <a:normAutofit/>
          </a:bodyPr>
          <a:lstStyle/>
          <a:p>
            <a:pPr algn="l"/>
            <a:r>
              <a:rPr lang="en-IN" sz="2400" b="0" i="0" dirty="0">
                <a:solidFill>
                  <a:srgbClr val="171717"/>
                </a:solidFill>
                <a:effectLst/>
                <a:latin typeface="Segoe UI" panose="020B0502040204020203" pitchFamily="34" charset="0"/>
              </a:rPr>
              <a:t>Typical uses for this architecture include:</a:t>
            </a:r>
          </a:p>
          <a:p>
            <a:pPr lvl="1"/>
            <a:r>
              <a:rPr lang="en-IN" sz="2000" b="0" i="0" dirty="0">
                <a:solidFill>
                  <a:srgbClr val="171717"/>
                </a:solidFill>
                <a:effectLst/>
                <a:latin typeface="Segoe UI" panose="020B0502040204020203" pitchFamily="34" charset="0"/>
              </a:rPr>
              <a:t>Hybrid applications where workloads run partly on-premises and partly in Azure.</a:t>
            </a:r>
          </a:p>
          <a:p>
            <a:pPr lvl="1"/>
            <a:r>
              <a:rPr lang="en-IN" sz="2000" b="0" i="0" dirty="0">
                <a:solidFill>
                  <a:srgbClr val="171717"/>
                </a:solidFill>
                <a:effectLst/>
                <a:latin typeface="Segoe UI" panose="020B0502040204020203" pitchFamily="34" charset="0"/>
              </a:rPr>
              <a:t>Solutions that use federated authorization to expose web applications to partner organizations.</a:t>
            </a:r>
          </a:p>
          <a:p>
            <a:pPr lvl="1"/>
            <a:r>
              <a:rPr lang="en-IN" sz="2000" b="0" i="0" dirty="0">
                <a:solidFill>
                  <a:srgbClr val="171717"/>
                </a:solidFill>
                <a:effectLst/>
                <a:latin typeface="Segoe UI" panose="020B0502040204020203" pitchFamily="34" charset="0"/>
              </a:rPr>
              <a:t>Systems that support access from web browsers running outside of the organizational firewall.</a:t>
            </a:r>
          </a:p>
          <a:p>
            <a:pPr lvl="1"/>
            <a:r>
              <a:rPr lang="en-IN" sz="2000" b="0" i="0" dirty="0">
                <a:solidFill>
                  <a:srgbClr val="171717"/>
                </a:solidFill>
                <a:effectLst/>
                <a:latin typeface="Segoe UI" panose="020B0502040204020203" pitchFamily="34" charset="0"/>
              </a:rPr>
              <a:t>Systems that enable users to access to web applications by connecting from authorized external devices such as remote computers, notebooks, and other mobile devices.</a:t>
            </a:r>
          </a:p>
          <a:p>
            <a:endParaRPr lang="en-IN" sz="2400" dirty="0"/>
          </a:p>
        </p:txBody>
      </p:sp>
      <p:sp>
        <p:nvSpPr>
          <p:cNvPr id="4" name="Date Placeholder 3">
            <a:extLst>
              <a:ext uri="{FF2B5EF4-FFF2-40B4-BE49-F238E27FC236}">
                <a16:creationId xmlns:a16="http://schemas.microsoft.com/office/drawing/2014/main" id="{3FD24843-CDA2-4C5D-B189-D12B51C54815}"/>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E058CA42-B11F-4F14-A67D-4B8A0CB66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B33D0-081C-4C3B-9616-DDC1B2D7BFB1}"/>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13</a:t>
            </a:fld>
            <a:endParaRPr lang="en-US"/>
          </a:p>
        </p:txBody>
      </p:sp>
    </p:spTree>
    <p:extLst>
      <p:ext uri="{BB962C8B-B14F-4D97-AF65-F5344CB8AC3E}">
        <p14:creationId xmlns:p14="http://schemas.microsoft.com/office/powerpoint/2010/main" val="248121914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496F-B7C9-421D-A498-B850E0D92E09}"/>
              </a:ext>
            </a:extLst>
          </p:cNvPr>
          <p:cNvSpPr>
            <a:spLocks noGrp="1"/>
          </p:cNvSpPr>
          <p:nvPr>
            <p:ph type="title"/>
          </p:nvPr>
        </p:nvSpPr>
        <p:spPr/>
        <p:txBody>
          <a:bodyPr/>
          <a:lstStyle/>
          <a:p>
            <a:r>
              <a:rPr lang="es-US" dirty="0" err="1"/>
              <a:t>Hybrid</a:t>
            </a:r>
            <a:r>
              <a:rPr lang="es-US" dirty="0"/>
              <a:t> </a:t>
            </a:r>
            <a:r>
              <a:rPr lang="es-US" dirty="0" err="1"/>
              <a:t>identity</a:t>
            </a:r>
            <a:r>
              <a:rPr lang="es-US" dirty="0"/>
              <a:t> </a:t>
            </a:r>
            <a:r>
              <a:rPr lang="es-US" dirty="0" err="1"/>
              <a:t>auth</a:t>
            </a:r>
            <a:r>
              <a:rPr lang="es-US" dirty="0"/>
              <a:t> </a:t>
            </a:r>
            <a:r>
              <a:rPr lang="es-US" dirty="0" err="1"/>
              <a:t>decision</a:t>
            </a:r>
            <a:r>
              <a:rPr lang="es-US" dirty="0"/>
              <a:t> </a:t>
            </a:r>
            <a:r>
              <a:rPr lang="es-US" dirty="0" err="1"/>
              <a:t>workflow</a:t>
            </a:r>
            <a:endParaRPr lang="en-US" dirty="0"/>
          </a:p>
        </p:txBody>
      </p:sp>
      <p:sp>
        <p:nvSpPr>
          <p:cNvPr id="4" name="Date Placeholder 3">
            <a:extLst>
              <a:ext uri="{FF2B5EF4-FFF2-40B4-BE49-F238E27FC236}">
                <a16:creationId xmlns:a16="http://schemas.microsoft.com/office/drawing/2014/main" id="{FA83E293-B7EB-48BA-B747-60535A4185E4}"/>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65DF5797-5245-4347-BEEA-6C9CC326BBE8}"/>
              </a:ext>
            </a:extLst>
          </p:cNvPr>
          <p:cNvSpPr>
            <a:spLocks noGrp="1"/>
          </p:cNvSpPr>
          <p:nvPr>
            <p:ph type="ftr" sz="quarter" idx="11"/>
          </p:nvPr>
        </p:nvSpPr>
        <p:spPr/>
        <p:txBody>
          <a:bodyPr/>
          <a:lstStyle/>
          <a:p>
            <a:endParaRPr lang="en-US" dirty="0"/>
          </a:p>
        </p:txBody>
      </p:sp>
      <p:pic>
        <p:nvPicPr>
          <p:cNvPr id="6" name="Picture 5"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DF57ED43-F430-4D9F-9E2F-CE0C56275BA4}"/>
              </a:ext>
            </a:extLst>
          </p:cNvPr>
          <p:cNvPicPr>
            <a:picLocks noChangeAspect="1"/>
          </p:cNvPicPr>
          <p:nvPr/>
        </p:nvPicPr>
        <p:blipFill>
          <a:blip r:embed="rId2"/>
          <a:stretch>
            <a:fillRect/>
          </a:stretch>
        </p:blipFill>
        <p:spPr>
          <a:xfrm>
            <a:off x="2247901" y="1106344"/>
            <a:ext cx="7428334" cy="5432570"/>
          </a:xfrm>
          <a:prstGeom prst="rect">
            <a:avLst/>
          </a:prstGeom>
        </p:spPr>
      </p:pic>
    </p:spTree>
    <p:extLst>
      <p:ext uri="{BB962C8B-B14F-4D97-AF65-F5344CB8AC3E}">
        <p14:creationId xmlns:p14="http://schemas.microsoft.com/office/powerpoint/2010/main" val="237547060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F596-DE57-4E7C-BE52-D609C528CD3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E5C83CF-B35C-4947-995F-32A0D04D31E9}"/>
              </a:ext>
            </a:extLst>
          </p:cNvPr>
          <p:cNvSpPr>
            <a:spLocks noGrp="1"/>
          </p:cNvSpPr>
          <p:nvPr>
            <p:ph idx="1"/>
          </p:nvPr>
        </p:nvSpPr>
        <p:spPr/>
        <p:txBody>
          <a:bodyPr/>
          <a:lstStyle/>
          <a:p>
            <a:r>
              <a:rPr lang="en-US" sz="2400" dirty="0"/>
              <a:t>How to implement different components of a hybrid identity solution that integrates an Active Directory forest with an Azure Active Directory tenant and leverages additional Azure Active Directory features</a:t>
            </a:r>
          </a:p>
          <a:p>
            <a:pPr lvl="1"/>
            <a:r>
              <a:rPr lang="en-US" dirty="0"/>
              <a:t>SSO</a:t>
            </a:r>
          </a:p>
          <a:p>
            <a:pPr lvl="1"/>
            <a:r>
              <a:rPr lang="en-US" dirty="0"/>
              <a:t>MFA</a:t>
            </a:r>
          </a:p>
          <a:p>
            <a:pPr lvl="1"/>
            <a:r>
              <a:rPr lang="en-US" dirty="0"/>
              <a:t>Se</a:t>
            </a:r>
            <a:r>
              <a:rPr lang="es-US" dirty="0" err="1"/>
              <a:t>lf-service</a:t>
            </a:r>
            <a:r>
              <a:rPr lang="es-US" dirty="0"/>
              <a:t> </a:t>
            </a:r>
            <a:r>
              <a:rPr lang="es-US" dirty="0" err="1"/>
              <a:t>password</a:t>
            </a:r>
            <a:r>
              <a:rPr lang="es-US" dirty="0"/>
              <a:t> </a:t>
            </a:r>
            <a:r>
              <a:rPr lang="es-US" dirty="0" err="1"/>
              <a:t>reset</a:t>
            </a:r>
            <a:endParaRPr lang="es-US" dirty="0"/>
          </a:p>
          <a:p>
            <a:pPr lvl="1"/>
            <a:r>
              <a:rPr lang="es-US" dirty="0"/>
              <a:t>Azure AD </a:t>
            </a:r>
            <a:r>
              <a:rPr lang="es-US" dirty="0" err="1"/>
              <a:t>Password</a:t>
            </a:r>
            <a:r>
              <a:rPr lang="es-US" dirty="0"/>
              <a:t> </a:t>
            </a:r>
            <a:r>
              <a:rPr lang="es-US" dirty="0" err="1"/>
              <a:t>Protection</a:t>
            </a:r>
            <a:r>
              <a:rPr lang="es-US" dirty="0"/>
              <a:t> </a:t>
            </a:r>
            <a:r>
              <a:rPr lang="es-US" dirty="0" err="1"/>
              <a:t>for</a:t>
            </a:r>
            <a:r>
              <a:rPr lang="es-US" dirty="0"/>
              <a:t> </a:t>
            </a:r>
            <a:r>
              <a:rPr lang="es-US" dirty="0" err="1"/>
              <a:t>WinServer</a:t>
            </a:r>
            <a:r>
              <a:rPr lang="es-US" dirty="0"/>
              <a:t> AD</a:t>
            </a:r>
          </a:p>
          <a:p>
            <a:pPr lvl="1"/>
            <a:r>
              <a:rPr lang="es-US" dirty="0" err="1"/>
              <a:t>Hybrid</a:t>
            </a:r>
            <a:r>
              <a:rPr lang="es-US" dirty="0"/>
              <a:t> Azure AD </a:t>
            </a:r>
            <a:r>
              <a:rPr lang="es-US" dirty="0" err="1"/>
              <a:t>join</a:t>
            </a:r>
            <a:endParaRPr lang="es-US" dirty="0"/>
          </a:p>
          <a:p>
            <a:pPr lvl="1"/>
            <a:r>
              <a:rPr lang="es-US" dirty="0" err="1"/>
              <a:t>Conditional</a:t>
            </a:r>
            <a:r>
              <a:rPr lang="es-US" dirty="0"/>
              <a:t> Access</a:t>
            </a:r>
          </a:p>
          <a:p>
            <a:pPr lvl="1"/>
            <a:r>
              <a:rPr lang="es-US" dirty="0"/>
              <a:t>Azure AD proxy</a:t>
            </a:r>
          </a:p>
          <a:p>
            <a:pPr lvl="1"/>
            <a:r>
              <a:rPr lang="es-US" dirty="0"/>
              <a:t>Azure AD B2C, B2B</a:t>
            </a:r>
          </a:p>
          <a:p>
            <a:pPr lvl="1"/>
            <a:endParaRPr lang="en-US" dirty="0"/>
          </a:p>
        </p:txBody>
      </p:sp>
      <p:sp>
        <p:nvSpPr>
          <p:cNvPr id="4" name="Date Placeholder 3">
            <a:extLst>
              <a:ext uri="{FF2B5EF4-FFF2-40B4-BE49-F238E27FC236}">
                <a16:creationId xmlns:a16="http://schemas.microsoft.com/office/drawing/2014/main" id="{22846562-BABC-4B29-927D-E9067505E006}"/>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4EF05401-C9E1-4F80-AA48-4EE0896BFA9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4411027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7066-C10C-4238-B086-9277C25AD35B}"/>
              </a:ext>
            </a:extLst>
          </p:cNvPr>
          <p:cNvSpPr>
            <a:spLocks noGrp="1"/>
          </p:cNvSpPr>
          <p:nvPr>
            <p:ph type="title"/>
          </p:nvPr>
        </p:nvSpPr>
        <p:spPr/>
        <p:txBody>
          <a:bodyPr/>
          <a:lstStyle/>
          <a:p>
            <a:r>
              <a:rPr lang="es-US" dirty="0" err="1"/>
              <a:t>Discussion</a:t>
            </a:r>
            <a:r>
              <a:rPr lang="es-US" dirty="0"/>
              <a:t> pt2 – </a:t>
            </a:r>
            <a:r>
              <a:rPr lang="es-US" dirty="0" err="1"/>
              <a:t>Customer</a:t>
            </a:r>
            <a:r>
              <a:rPr lang="es-US" dirty="0"/>
              <a:t> </a:t>
            </a:r>
            <a:r>
              <a:rPr lang="es-US" dirty="0" err="1"/>
              <a:t>situation</a:t>
            </a:r>
            <a:r>
              <a:rPr lang="es-US" dirty="0"/>
              <a:t> -</a:t>
            </a:r>
            <a:r>
              <a:rPr lang="es-US" dirty="0" err="1"/>
              <a:t>Fabrikam</a:t>
            </a:r>
            <a:endParaRPr lang="en-US" dirty="0"/>
          </a:p>
        </p:txBody>
      </p:sp>
      <p:sp>
        <p:nvSpPr>
          <p:cNvPr id="3" name="Content Placeholder 2">
            <a:extLst>
              <a:ext uri="{FF2B5EF4-FFF2-40B4-BE49-F238E27FC236}">
                <a16:creationId xmlns:a16="http://schemas.microsoft.com/office/drawing/2014/main" id="{A0A316A2-D5FF-4A58-8B06-B6A20181CAFA}"/>
              </a:ext>
            </a:extLst>
          </p:cNvPr>
          <p:cNvSpPr>
            <a:spLocks noGrp="1"/>
          </p:cNvSpPr>
          <p:nvPr>
            <p:ph idx="1"/>
          </p:nvPr>
        </p:nvSpPr>
        <p:spPr>
          <a:xfrm>
            <a:off x="609600" y="1235077"/>
            <a:ext cx="11176000" cy="5486400"/>
          </a:xfrm>
        </p:spPr>
        <p:txBody>
          <a:bodyPr/>
          <a:lstStyle/>
          <a:p>
            <a:r>
              <a:rPr lang="es-US" dirty="0" err="1"/>
              <a:t>Fabrikam</a:t>
            </a:r>
            <a:r>
              <a:rPr lang="es-US" dirty="0"/>
              <a:t>, a </a:t>
            </a:r>
            <a:r>
              <a:rPr lang="es-US" dirty="0" err="1"/>
              <a:t>financial</a:t>
            </a:r>
            <a:r>
              <a:rPr lang="es-US" dirty="0"/>
              <a:t> </a:t>
            </a:r>
            <a:r>
              <a:rPr lang="es-US" dirty="0" err="1"/>
              <a:t>services</a:t>
            </a:r>
            <a:r>
              <a:rPr lang="es-US" dirty="0"/>
              <a:t> </a:t>
            </a:r>
            <a:r>
              <a:rPr lang="es-US" dirty="0" err="1"/>
              <a:t>company</a:t>
            </a:r>
            <a:r>
              <a:rPr lang="es-US" dirty="0"/>
              <a:t> </a:t>
            </a:r>
            <a:r>
              <a:rPr lang="es-US" dirty="0" err="1"/>
              <a:t>with</a:t>
            </a:r>
            <a:r>
              <a:rPr lang="es-US" dirty="0"/>
              <a:t> HQ in São Paulo, and a </a:t>
            </a:r>
            <a:r>
              <a:rPr lang="es-US" dirty="0" err="1"/>
              <a:t>branch</a:t>
            </a:r>
            <a:r>
              <a:rPr lang="es-US" dirty="0"/>
              <a:t> office in </a:t>
            </a:r>
            <a:r>
              <a:rPr lang="es-US" dirty="0" err="1"/>
              <a:t>Spain</a:t>
            </a:r>
            <a:r>
              <a:rPr lang="es-US" dirty="0"/>
              <a:t> </a:t>
            </a:r>
            <a:r>
              <a:rPr lang="es-US" dirty="0" err="1"/>
              <a:t>is</a:t>
            </a:r>
            <a:r>
              <a:rPr lang="es-US" dirty="0"/>
              <a:t> </a:t>
            </a:r>
            <a:r>
              <a:rPr lang="es-US" dirty="0" err="1"/>
              <a:t>looking</a:t>
            </a:r>
            <a:r>
              <a:rPr lang="es-US" dirty="0"/>
              <a:t> </a:t>
            </a:r>
            <a:r>
              <a:rPr lang="es-US" dirty="0" err="1"/>
              <a:t>to</a:t>
            </a:r>
            <a:r>
              <a:rPr lang="es-US" dirty="0"/>
              <a:t> </a:t>
            </a:r>
            <a:r>
              <a:rPr lang="es-US" dirty="0" err="1"/>
              <a:t>enable</a:t>
            </a:r>
            <a:r>
              <a:rPr lang="es-US" dirty="0"/>
              <a:t> </a:t>
            </a:r>
            <a:r>
              <a:rPr lang="es-US" dirty="0" err="1"/>
              <a:t>remote</a:t>
            </a:r>
            <a:r>
              <a:rPr lang="es-US" dirty="0"/>
              <a:t> </a:t>
            </a:r>
            <a:r>
              <a:rPr lang="es-US" dirty="0" err="1"/>
              <a:t>work</a:t>
            </a:r>
            <a:r>
              <a:rPr lang="es-US" dirty="0"/>
              <a:t>.</a:t>
            </a:r>
          </a:p>
          <a:p>
            <a:pPr lvl="1"/>
            <a:r>
              <a:rPr lang="es-US" dirty="0" err="1"/>
              <a:t>Lack</a:t>
            </a:r>
            <a:r>
              <a:rPr lang="es-US" dirty="0"/>
              <a:t> </a:t>
            </a:r>
            <a:r>
              <a:rPr lang="es-US" dirty="0" err="1"/>
              <a:t>of</a:t>
            </a:r>
            <a:r>
              <a:rPr lang="es-US" dirty="0"/>
              <a:t> </a:t>
            </a:r>
            <a:r>
              <a:rPr lang="es-US" dirty="0" err="1"/>
              <a:t>controls</a:t>
            </a:r>
            <a:r>
              <a:rPr lang="es-US" dirty="0"/>
              <a:t> </a:t>
            </a:r>
            <a:r>
              <a:rPr lang="es-US" dirty="0" err="1"/>
              <a:t>to</a:t>
            </a:r>
            <a:r>
              <a:rPr lang="es-US" dirty="0"/>
              <a:t> </a:t>
            </a:r>
            <a:r>
              <a:rPr lang="es-US" dirty="0" err="1"/>
              <a:t>prevent</a:t>
            </a:r>
            <a:r>
              <a:rPr lang="es-US" dirty="0"/>
              <a:t> </a:t>
            </a:r>
            <a:r>
              <a:rPr lang="es-US" dirty="0" err="1"/>
              <a:t>unathorized</a:t>
            </a:r>
            <a:r>
              <a:rPr lang="es-US" dirty="0"/>
              <a:t> Access </a:t>
            </a:r>
            <a:r>
              <a:rPr lang="es-US" dirty="0" err="1"/>
              <a:t>to</a:t>
            </a:r>
            <a:r>
              <a:rPr lang="es-US" dirty="0"/>
              <a:t> </a:t>
            </a:r>
            <a:r>
              <a:rPr lang="es-US" dirty="0" err="1"/>
              <a:t>systems</a:t>
            </a:r>
            <a:endParaRPr lang="es-US" dirty="0"/>
          </a:p>
          <a:p>
            <a:pPr lvl="1"/>
            <a:r>
              <a:rPr lang="es-US" dirty="0" err="1"/>
              <a:t>Using</a:t>
            </a:r>
            <a:r>
              <a:rPr lang="es-US" dirty="0"/>
              <a:t> </a:t>
            </a:r>
            <a:r>
              <a:rPr lang="es-US" dirty="0" err="1"/>
              <a:t>traditional</a:t>
            </a:r>
            <a:r>
              <a:rPr lang="es-US" dirty="0"/>
              <a:t> </a:t>
            </a:r>
            <a:r>
              <a:rPr lang="es-US" dirty="0" err="1"/>
              <a:t>VPNs</a:t>
            </a:r>
            <a:r>
              <a:rPr lang="es-US" dirty="0"/>
              <a:t> / Direct Access</a:t>
            </a:r>
          </a:p>
          <a:p>
            <a:pPr lvl="1"/>
            <a:r>
              <a:rPr lang="es-US" dirty="0"/>
              <a:t>Running </a:t>
            </a:r>
            <a:r>
              <a:rPr lang="es-US" dirty="0" err="1"/>
              <a:t>on-premises</a:t>
            </a:r>
            <a:r>
              <a:rPr lang="es-US" dirty="0"/>
              <a:t> </a:t>
            </a:r>
            <a:r>
              <a:rPr lang="es-US" dirty="0" err="1"/>
              <a:t>infrastructure</a:t>
            </a:r>
            <a:r>
              <a:rPr lang="es-US" dirty="0"/>
              <a:t> </a:t>
            </a:r>
            <a:r>
              <a:rPr lang="es-US" dirty="0" err="1"/>
              <a:t>on</a:t>
            </a:r>
            <a:r>
              <a:rPr lang="es-US" dirty="0"/>
              <a:t> Windows </a:t>
            </a:r>
            <a:r>
              <a:rPr lang="es-US" dirty="0" err="1"/>
              <a:t>platform</a:t>
            </a:r>
            <a:endParaRPr lang="es-US" dirty="0"/>
          </a:p>
          <a:p>
            <a:pPr lvl="1"/>
            <a:r>
              <a:rPr lang="es-US" dirty="0" err="1"/>
              <a:t>Consider</a:t>
            </a:r>
            <a:r>
              <a:rPr lang="es-US" dirty="0"/>
              <a:t> </a:t>
            </a:r>
            <a:r>
              <a:rPr lang="es-US" dirty="0" err="1"/>
              <a:t>implementing</a:t>
            </a:r>
            <a:r>
              <a:rPr lang="es-US" dirty="0"/>
              <a:t> </a:t>
            </a:r>
            <a:r>
              <a:rPr lang="es-US" dirty="0" err="1"/>
              <a:t>policies</a:t>
            </a:r>
            <a:r>
              <a:rPr lang="es-US" dirty="0"/>
              <a:t> </a:t>
            </a:r>
            <a:r>
              <a:rPr lang="es-US" dirty="0" err="1"/>
              <a:t>to</a:t>
            </a:r>
            <a:r>
              <a:rPr lang="es-US" dirty="0"/>
              <a:t> </a:t>
            </a:r>
            <a:r>
              <a:rPr lang="es-US" dirty="0" err="1"/>
              <a:t>allow</a:t>
            </a:r>
            <a:r>
              <a:rPr lang="es-US" dirty="0"/>
              <a:t> </a:t>
            </a:r>
            <a:r>
              <a:rPr lang="es-US" dirty="0" err="1"/>
              <a:t>employees</a:t>
            </a:r>
            <a:r>
              <a:rPr lang="es-US" dirty="0"/>
              <a:t> </a:t>
            </a:r>
            <a:r>
              <a:rPr lang="es-US" dirty="0" err="1"/>
              <a:t>work</a:t>
            </a:r>
            <a:r>
              <a:rPr lang="es-US" dirty="0"/>
              <a:t> </a:t>
            </a:r>
            <a:r>
              <a:rPr lang="es-US" dirty="0" err="1"/>
              <a:t>from</a:t>
            </a:r>
            <a:r>
              <a:rPr lang="es-US" dirty="0"/>
              <a:t> home</a:t>
            </a:r>
          </a:p>
          <a:p>
            <a:pPr lvl="1"/>
            <a:endParaRPr lang="es-US" dirty="0"/>
          </a:p>
          <a:p>
            <a:r>
              <a:rPr lang="es-US" dirty="0"/>
              <a:t>1 AD </a:t>
            </a:r>
            <a:r>
              <a:rPr lang="es-US" dirty="0" err="1"/>
              <a:t>domain</a:t>
            </a:r>
            <a:r>
              <a:rPr lang="es-US" dirty="0"/>
              <a:t> </a:t>
            </a:r>
            <a:r>
              <a:rPr lang="es-US" dirty="0" err="1"/>
              <a:t>forest</a:t>
            </a:r>
            <a:r>
              <a:rPr lang="es-US" dirty="0"/>
              <a:t> </a:t>
            </a:r>
            <a:r>
              <a:rPr lang="es-US" dirty="0" err="1"/>
              <a:t>was</a:t>
            </a:r>
            <a:r>
              <a:rPr lang="es-US" dirty="0"/>
              <a:t> </a:t>
            </a:r>
            <a:r>
              <a:rPr lang="es-US" dirty="0" err="1"/>
              <a:t>implemented</a:t>
            </a:r>
            <a:r>
              <a:rPr lang="es-US" dirty="0"/>
              <a:t> a </a:t>
            </a:r>
            <a:r>
              <a:rPr lang="es-US" dirty="0" err="1"/>
              <a:t>few</a:t>
            </a:r>
            <a:r>
              <a:rPr lang="es-US" dirty="0"/>
              <a:t> </a:t>
            </a:r>
            <a:r>
              <a:rPr lang="es-US" dirty="0" err="1"/>
              <a:t>years</a:t>
            </a:r>
            <a:r>
              <a:rPr lang="es-US" dirty="0"/>
              <a:t> </a:t>
            </a:r>
            <a:r>
              <a:rPr lang="es-US" dirty="0" err="1"/>
              <a:t>ago</a:t>
            </a:r>
            <a:endParaRPr lang="es-US" dirty="0"/>
          </a:p>
          <a:p>
            <a:r>
              <a:rPr lang="es-US" dirty="0"/>
              <a:t>AD </a:t>
            </a:r>
            <a:r>
              <a:rPr lang="es-US" dirty="0" err="1"/>
              <a:t>domain</a:t>
            </a:r>
            <a:r>
              <a:rPr lang="es-US" dirty="0"/>
              <a:t> uses a non-</a:t>
            </a:r>
            <a:r>
              <a:rPr lang="es-US" dirty="0" err="1"/>
              <a:t>routable</a:t>
            </a:r>
            <a:r>
              <a:rPr lang="es-US" dirty="0"/>
              <a:t> DNS </a:t>
            </a:r>
            <a:r>
              <a:rPr lang="es-US" dirty="0" err="1"/>
              <a:t>name</a:t>
            </a:r>
            <a:r>
              <a:rPr lang="es-US" dirty="0"/>
              <a:t> </a:t>
            </a:r>
            <a:r>
              <a:rPr lang="es-US" dirty="0" err="1"/>
              <a:t>fabrikam.local</a:t>
            </a:r>
            <a:endParaRPr lang="es-US" dirty="0"/>
          </a:p>
          <a:p>
            <a:pPr lvl="1"/>
            <a:r>
              <a:rPr lang="en-US" sz="2000" dirty="0">
                <a:latin typeface="+mn-lt"/>
              </a:rPr>
              <a:t>Directory Services did not implement domain name </a:t>
            </a:r>
          </a:p>
          <a:p>
            <a:pPr lvl="1"/>
            <a:r>
              <a:rPr lang="en-US" sz="2000" dirty="0" err="1">
                <a:latin typeface="+mn-lt"/>
              </a:rPr>
              <a:t>Fabrikam</a:t>
            </a:r>
            <a:r>
              <a:rPr lang="en-US" sz="2000" dirty="0">
                <a:latin typeface="+mn-lt"/>
              </a:rPr>
              <a:t> owns a publicly routable DNS domain name </a:t>
            </a:r>
            <a:r>
              <a:rPr lang="en-US" sz="2000" dirty="0"/>
              <a:t>fabrikam.com</a:t>
            </a:r>
          </a:p>
          <a:p>
            <a:pPr lvl="1"/>
            <a:r>
              <a:rPr lang="en-US" dirty="0">
                <a:latin typeface="+mn-lt"/>
              </a:rPr>
              <a:t>AD domain recently upgraded to Windows Server 2016</a:t>
            </a:r>
            <a:endParaRPr lang="en-US" sz="2000" dirty="0">
              <a:latin typeface="+mn-lt"/>
            </a:endParaRPr>
          </a:p>
          <a:p>
            <a:pPr lvl="1"/>
            <a:endParaRPr lang="es-US" dirty="0"/>
          </a:p>
          <a:p>
            <a:r>
              <a:rPr lang="es-US" dirty="0" err="1"/>
              <a:t>Most</a:t>
            </a:r>
            <a:r>
              <a:rPr lang="es-US" dirty="0"/>
              <a:t> </a:t>
            </a:r>
            <a:r>
              <a:rPr lang="es-US" dirty="0" err="1"/>
              <a:t>of</a:t>
            </a:r>
            <a:r>
              <a:rPr lang="es-US" dirty="0"/>
              <a:t> </a:t>
            </a:r>
            <a:r>
              <a:rPr lang="es-US" dirty="0" err="1"/>
              <a:t>the</a:t>
            </a:r>
            <a:r>
              <a:rPr lang="es-US" dirty="0"/>
              <a:t> servers are running </a:t>
            </a:r>
            <a:r>
              <a:rPr lang="es-US" dirty="0" err="1"/>
              <a:t>WinServer</a:t>
            </a:r>
            <a:r>
              <a:rPr lang="es-US" dirty="0"/>
              <a:t> 2016</a:t>
            </a:r>
          </a:p>
          <a:p>
            <a:endParaRPr lang="es-US" dirty="0"/>
          </a:p>
          <a:p>
            <a:endParaRPr lang="es-US" dirty="0"/>
          </a:p>
          <a:p>
            <a:endParaRPr lang="es-US" dirty="0"/>
          </a:p>
          <a:p>
            <a:endParaRPr lang="es-US" dirty="0"/>
          </a:p>
          <a:p>
            <a:endParaRPr lang="en-US" dirty="0"/>
          </a:p>
        </p:txBody>
      </p:sp>
      <p:sp>
        <p:nvSpPr>
          <p:cNvPr id="4" name="Date Placeholder 3">
            <a:extLst>
              <a:ext uri="{FF2B5EF4-FFF2-40B4-BE49-F238E27FC236}">
                <a16:creationId xmlns:a16="http://schemas.microsoft.com/office/drawing/2014/main" id="{D315AA37-8688-4AFC-94F9-7FC9E8A28116}"/>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A43BBBA8-188B-4DDF-A82B-92F0ACDA8A7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616308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55444-532E-45A3-A401-3B7D3A9C0548}"/>
              </a:ext>
            </a:extLst>
          </p:cNvPr>
          <p:cNvSpPr>
            <a:spLocks noGrp="1"/>
          </p:cNvSpPr>
          <p:nvPr>
            <p:ph type="title"/>
          </p:nvPr>
        </p:nvSpPr>
        <p:spPr/>
        <p:txBody>
          <a:bodyPr/>
          <a:lstStyle/>
          <a:p>
            <a:r>
              <a:rPr lang="es-US" dirty="0" err="1"/>
              <a:t>Discussion</a:t>
            </a:r>
            <a:r>
              <a:rPr lang="es-US" dirty="0"/>
              <a:t> pt. 3 – </a:t>
            </a:r>
            <a:r>
              <a:rPr lang="es-US" dirty="0" err="1"/>
              <a:t>Customer</a:t>
            </a:r>
            <a:r>
              <a:rPr lang="es-US" dirty="0"/>
              <a:t> </a:t>
            </a:r>
            <a:r>
              <a:rPr lang="es-US" dirty="0" err="1"/>
              <a:t>objectives</a:t>
            </a:r>
            <a:endParaRPr lang="en-US" dirty="0"/>
          </a:p>
        </p:txBody>
      </p:sp>
      <p:sp>
        <p:nvSpPr>
          <p:cNvPr id="3" name="Content Placeholder 2">
            <a:extLst>
              <a:ext uri="{FF2B5EF4-FFF2-40B4-BE49-F238E27FC236}">
                <a16:creationId xmlns:a16="http://schemas.microsoft.com/office/drawing/2014/main" id="{ED12D6CF-1B5F-4C98-A2B3-61252FD8CC35}"/>
              </a:ext>
            </a:extLst>
          </p:cNvPr>
          <p:cNvSpPr>
            <a:spLocks noGrp="1"/>
          </p:cNvSpPr>
          <p:nvPr>
            <p:ph idx="1"/>
          </p:nvPr>
        </p:nvSpPr>
        <p:spPr/>
        <p:txBody>
          <a:bodyPr>
            <a:normAutofit fontScale="92500" lnSpcReduction="10000"/>
          </a:bodyPr>
          <a:lstStyle/>
          <a:p>
            <a:r>
              <a:rPr lang="es-US" dirty="0" err="1"/>
              <a:t>Support</a:t>
            </a:r>
            <a:r>
              <a:rPr lang="es-US" dirty="0"/>
              <a:t> </a:t>
            </a:r>
            <a:r>
              <a:rPr lang="es-US" dirty="0" err="1"/>
              <a:t>for</a:t>
            </a:r>
            <a:r>
              <a:rPr lang="es-US" dirty="0"/>
              <a:t> </a:t>
            </a:r>
            <a:r>
              <a:rPr lang="es-US" dirty="0" err="1"/>
              <a:t>remote</a:t>
            </a:r>
            <a:r>
              <a:rPr lang="es-US" dirty="0"/>
              <a:t> </a:t>
            </a:r>
            <a:r>
              <a:rPr lang="es-US" dirty="0" err="1"/>
              <a:t>workforce</a:t>
            </a:r>
            <a:r>
              <a:rPr lang="es-US" dirty="0"/>
              <a:t> and </a:t>
            </a:r>
            <a:r>
              <a:rPr lang="es-US" dirty="0" err="1"/>
              <a:t>integration</a:t>
            </a:r>
            <a:r>
              <a:rPr lang="es-US" dirty="0"/>
              <a:t> </a:t>
            </a:r>
            <a:r>
              <a:rPr lang="es-US" dirty="0" err="1"/>
              <a:t>with</a:t>
            </a:r>
            <a:r>
              <a:rPr lang="es-US" dirty="0"/>
              <a:t> </a:t>
            </a:r>
            <a:r>
              <a:rPr lang="es-US" dirty="0" err="1"/>
              <a:t>customers</a:t>
            </a:r>
            <a:r>
              <a:rPr lang="es-US" dirty="0"/>
              <a:t> and </a:t>
            </a:r>
            <a:r>
              <a:rPr lang="es-US" dirty="0" err="1"/>
              <a:t>partners</a:t>
            </a:r>
            <a:endParaRPr lang="es-US" dirty="0"/>
          </a:p>
          <a:p>
            <a:pPr lvl="1"/>
            <a:r>
              <a:rPr lang="es-US" dirty="0" err="1"/>
              <a:t>Remote</a:t>
            </a:r>
            <a:r>
              <a:rPr lang="es-US" dirty="0"/>
              <a:t> uses </a:t>
            </a:r>
            <a:r>
              <a:rPr lang="es-US" dirty="0" err="1"/>
              <a:t>must</a:t>
            </a:r>
            <a:r>
              <a:rPr lang="es-US" dirty="0"/>
              <a:t> be </a:t>
            </a:r>
            <a:r>
              <a:rPr lang="es-US" dirty="0" err="1"/>
              <a:t>able</a:t>
            </a:r>
            <a:r>
              <a:rPr lang="es-US" dirty="0"/>
              <a:t> </a:t>
            </a:r>
            <a:r>
              <a:rPr lang="es-US" dirty="0" err="1"/>
              <a:t>to</a:t>
            </a:r>
            <a:r>
              <a:rPr lang="es-US" dirty="0"/>
              <a:t> </a:t>
            </a:r>
            <a:r>
              <a:rPr lang="es-US" dirty="0" err="1"/>
              <a:t>sign</a:t>
            </a:r>
            <a:r>
              <a:rPr lang="es-US" dirty="0"/>
              <a:t> in </a:t>
            </a:r>
            <a:r>
              <a:rPr lang="es-US" dirty="0" err="1"/>
              <a:t>using</a:t>
            </a:r>
            <a:r>
              <a:rPr lang="es-US" dirty="0"/>
              <a:t> </a:t>
            </a:r>
            <a:r>
              <a:rPr lang="es-US" dirty="0" err="1"/>
              <a:t>their</a:t>
            </a:r>
            <a:r>
              <a:rPr lang="es-US" dirty="0"/>
              <a:t> AD </a:t>
            </a:r>
            <a:r>
              <a:rPr lang="es-US" dirty="0" err="1"/>
              <a:t>creds</a:t>
            </a:r>
            <a:r>
              <a:rPr lang="es-US" dirty="0"/>
              <a:t> </a:t>
            </a:r>
            <a:r>
              <a:rPr lang="es-US" dirty="0" err="1"/>
              <a:t>to</a:t>
            </a:r>
            <a:r>
              <a:rPr lang="es-US" dirty="0"/>
              <a:t> </a:t>
            </a:r>
            <a:r>
              <a:rPr lang="es-US" dirty="0" err="1"/>
              <a:t>their</a:t>
            </a:r>
            <a:r>
              <a:rPr lang="es-US" dirty="0"/>
              <a:t> </a:t>
            </a:r>
            <a:r>
              <a:rPr lang="es-US" dirty="0" err="1"/>
              <a:t>devices</a:t>
            </a:r>
            <a:endParaRPr lang="es-US" dirty="0"/>
          </a:p>
          <a:p>
            <a:pPr lvl="1"/>
            <a:r>
              <a:rPr lang="es-US" dirty="0" err="1"/>
              <a:t>Users</a:t>
            </a:r>
            <a:r>
              <a:rPr lang="es-US" dirty="0"/>
              <a:t> </a:t>
            </a:r>
            <a:r>
              <a:rPr lang="es-US" dirty="0" err="1"/>
              <a:t>must</a:t>
            </a:r>
            <a:r>
              <a:rPr lang="es-US" dirty="0"/>
              <a:t> be </a:t>
            </a:r>
            <a:r>
              <a:rPr lang="es-US" dirty="0" err="1"/>
              <a:t>able</a:t>
            </a:r>
            <a:r>
              <a:rPr lang="es-US" dirty="0"/>
              <a:t> </a:t>
            </a:r>
            <a:r>
              <a:rPr lang="es-US" dirty="0" err="1"/>
              <a:t>to</a:t>
            </a:r>
            <a:r>
              <a:rPr lang="es-US" dirty="0"/>
              <a:t> </a:t>
            </a:r>
            <a:r>
              <a:rPr lang="es-US" dirty="0" err="1"/>
              <a:t>reset</a:t>
            </a:r>
            <a:r>
              <a:rPr lang="es-US" dirty="0"/>
              <a:t> </a:t>
            </a:r>
            <a:r>
              <a:rPr lang="es-US" dirty="0" err="1"/>
              <a:t>their</a:t>
            </a:r>
            <a:r>
              <a:rPr lang="es-US" dirty="0"/>
              <a:t> </a:t>
            </a:r>
            <a:r>
              <a:rPr lang="es-US" dirty="0" err="1"/>
              <a:t>own</a:t>
            </a:r>
            <a:r>
              <a:rPr lang="es-US" dirty="0"/>
              <a:t> </a:t>
            </a:r>
            <a:r>
              <a:rPr lang="es-US" dirty="0" err="1"/>
              <a:t>passwords</a:t>
            </a:r>
            <a:r>
              <a:rPr lang="es-US" dirty="0"/>
              <a:t>, </a:t>
            </a:r>
            <a:r>
              <a:rPr lang="es-US" dirty="0" err="1"/>
              <a:t>prevent</a:t>
            </a:r>
            <a:r>
              <a:rPr lang="es-US" dirty="0"/>
              <a:t> use </a:t>
            </a:r>
            <a:r>
              <a:rPr lang="es-US" dirty="0" err="1"/>
              <a:t>of</a:t>
            </a:r>
            <a:r>
              <a:rPr lang="es-US" dirty="0"/>
              <a:t> </a:t>
            </a:r>
            <a:r>
              <a:rPr lang="es-US" dirty="0" err="1"/>
              <a:t>common</a:t>
            </a:r>
            <a:r>
              <a:rPr lang="es-US" dirty="0"/>
              <a:t> </a:t>
            </a:r>
            <a:r>
              <a:rPr lang="es-US" dirty="0" err="1"/>
              <a:t>terms</a:t>
            </a:r>
            <a:r>
              <a:rPr lang="es-US" dirty="0"/>
              <a:t> in </a:t>
            </a:r>
            <a:r>
              <a:rPr lang="es-US" dirty="0" err="1"/>
              <a:t>passwords</a:t>
            </a:r>
            <a:endParaRPr lang="es-US" dirty="0"/>
          </a:p>
          <a:p>
            <a:pPr lvl="1"/>
            <a:r>
              <a:rPr lang="es-US" dirty="0" err="1"/>
              <a:t>Implement</a:t>
            </a:r>
            <a:r>
              <a:rPr lang="es-US" dirty="0"/>
              <a:t> new </a:t>
            </a:r>
            <a:r>
              <a:rPr lang="es-US" dirty="0" err="1"/>
              <a:t>identity</a:t>
            </a:r>
            <a:r>
              <a:rPr lang="es-US" dirty="0"/>
              <a:t> </a:t>
            </a:r>
            <a:r>
              <a:rPr lang="es-US" dirty="0" err="1"/>
              <a:t>capabilities</a:t>
            </a:r>
            <a:r>
              <a:rPr lang="es-US" dirty="0"/>
              <a:t> </a:t>
            </a:r>
            <a:r>
              <a:rPr lang="es-US" dirty="0" err="1"/>
              <a:t>including</a:t>
            </a:r>
            <a:r>
              <a:rPr lang="es-US" dirty="0"/>
              <a:t> </a:t>
            </a:r>
            <a:r>
              <a:rPr lang="es-US" dirty="0" err="1"/>
              <a:t>authentication</a:t>
            </a:r>
            <a:r>
              <a:rPr lang="es-US" dirty="0"/>
              <a:t>, per-app </a:t>
            </a:r>
            <a:r>
              <a:rPr lang="es-US" dirty="0" err="1"/>
              <a:t>permissions</a:t>
            </a:r>
            <a:r>
              <a:rPr lang="es-US" dirty="0"/>
              <a:t>.</a:t>
            </a:r>
          </a:p>
          <a:p>
            <a:r>
              <a:rPr lang="es-US" dirty="0" err="1"/>
              <a:t>Expand</a:t>
            </a:r>
            <a:r>
              <a:rPr lang="es-US" dirty="0"/>
              <a:t> </a:t>
            </a:r>
            <a:r>
              <a:rPr lang="es-US" dirty="0" err="1"/>
              <a:t>partnerships</a:t>
            </a:r>
            <a:r>
              <a:rPr lang="es-US" dirty="0"/>
              <a:t> </a:t>
            </a:r>
            <a:r>
              <a:rPr lang="es-US" dirty="0" err="1"/>
              <a:t>with</a:t>
            </a:r>
            <a:r>
              <a:rPr lang="es-US" dirty="0"/>
              <a:t> </a:t>
            </a:r>
            <a:r>
              <a:rPr lang="es-US" dirty="0" err="1"/>
              <a:t>other</a:t>
            </a:r>
            <a:r>
              <a:rPr lang="es-US" dirty="0"/>
              <a:t> </a:t>
            </a:r>
            <a:r>
              <a:rPr lang="es-US" dirty="0" err="1"/>
              <a:t>organizations</a:t>
            </a:r>
            <a:r>
              <a:rPr lang="es-US" dirty="0"/>
              <a:t>:</a:t>
            </a:r>
          </a:p>
          <a:p>
            <a:pPr lvl="1"/>
            <a:r>
              <a:rPr lang="es-US" dirty="0" err="1"/>
              <a:t>Fabrikam</a:t>
            </a:r>
            <a:r>
              <a:rPr lang="es-US" dirty="0"/>
              <a:t> </a:t>
            </a:r>
            <a:r>
              <a:rPr lang="es-US" dirty="0" err="1"/>
              <a:t>established</a:t>
            </a:r>
            <a:r>
              <a:rPr lang="es-US" dirty="0"/>
              <a:t> </a:t>
            </a:r>
            <a:r>
              <a:rPr lang="es-US" dirty="0" err="1"/>
              <a:t>business</a:t>
            </a:r>
            <a:r>
              <a:rPr lang="es-US" dirty="0"/>
              <a:t> </a:t>
            </a:r>
            <a:r>
              <a:rPr lang="es-US" dirty="0" err="1"/>
              <a:t>relationships</a:t>
            </a:r>
            <a:r>
              <a:rPr lang="es-US" dirty="0"/>
              <a:t> </a:t>
            </a:r>
            <a:r>
              <a:rPr lang="es-US" dirty="0" err="1"/>
              <a:t>with</a:t>
            </a:r>
            <a:r>
              <a:rPr lang="es-US" dirty="0"/>
              <a:t> </a:t>
            </a:r>
            <a:r>
              <a:rPr lang="es-US" dirty="0" err="1"/>
              <a:t>OneFinance</a:t>
            </a:r>
            <a:endParaRPr lang="es-US" dirty="0"/>
          </a:p>
          <a:p>
            <a:pPr lvl="1"/>
            <a:r>
              <a:rPr lang="es-US" dirty="0" err="1"/>
              <a:t>OneFinance</a:t>
            </a:r>
            <a:r>
              <a:rPr lang="en-US" sz="2000" dirty="0"/>
              <a:t> manages an extensive portfolio of mortgage related products </a:t>
            </a:r>
          </a:p>
          <a:p>
            <a:pPr lvl="1"/>
            <a:r>
              <a:rPr lang="en-US" sz="2000" dirty="0" err="1"/>
              <a:t>Fabrikam</a:t>
            </a:r>
            <a:r>
              <a:rPr lang="en-US" sz="2000" dirty="0"/>
              <a:t> intends to provide </a:t>
            </a:r>
            <a:r>
              <a:rPr lang="es-US" dirty="0" err="1"/>
              <a:t>OneFinance</a:t>
            </a:r>
            <a:r>
              <a:rPr lang="en-US" sz="2000" dirty="0"/>
              <a:t> with access to its internal WIA-based web applications to facilitate integration with the existing OneFinance products</a:t>
            </a:r>
          </a:p>
          <a:p>
            <a:pPr lvl="1"/>
            <a:r>
              <a:rPr lang="es-US" dirty="0" err="1"/>
              <a:t>OneFinance</a:t>
            </a:r>
            <a:r>
              <a:rPr lang="en-US" sz="2000" dirty="0"/>
              <a:t> has already moved its operations almost entirely to Azure</a:t>
            </a:r>
            <a:endParaRPr lang="en-US" sz="2000" dirty="0">
              <a:latin typeface="+mn-lt"/>
            </a:endParaRPr>
          </a:p>
          <a:p>
            <a:pPr lvl="1"/>
            <a:endParaRPr lang="es-US" dirty="0"/>
          </a:p>
          <a:p>
            <a:r>
              <a:rPr lang="es-US" dirty="0" err="1"/>
              <a:t>Provide</a:t>
            </a:r>
            <a:r>
              <a:rPr lang="es-US" dirty="0"/>
              <a:t> Access </a:t>
            </a:r>
            <a:r>
              <a:rPr lang="es-US" dirty="0" err="1"/>
              <a:t>to</a:t>
            </a:r>
            <a:r>
              <a:rPr lang="es-US" dirty="0"/>
              <a:t> </a:t>
            </a:r>
            <a:r>
              <a:rPr lang="es-US" dirty="0" err="1"/>
              <a:t>services</a:t>
            </a:r>
            <a:r>
              <a:rPr lang="es-US" dirty="0"/>
              <a:t> </a:t>
            </a:r>
            <a:r>
              <a:rPr lang="es-US" dirty="0" err="1"/>
              <a:t>to</a:t>
            </a:r>
            <a:r>
              <a:rPr lang="es-US" dirty="0"/>
              <a:t> </a:t>
            </a:r>
            <a:r>
              <a:rPr lang="es-US" dirty="0" err="1"/>
              <a:t>external</a:t>
            </a:r>
            <a:r>
              <a:rPr lang="es-US" dirty="0"/>
              <a:t> </a:t>
            </a:r>
            <a:r>
              <a:rPr lang="es-US" dirty="0" err="1"/>
              <a:t>clients</a:t>
            </a:r>
            <a:r>
              <a:rPr lang="es-US" dirty="0"/>
              <a:t>.</a:t>
            </a:r>
          </a:p>
          <a:p>
            <a:r>
              <a:rPr lang="es-US" dirty="0" err="1"/>
              <a:t>Critical</a:t>
            </a:r>
            <a:r>
              <a:rPr lang="es-US" dirty="0"/>
              <a:t> </a:t>
            </a:r>
            <a:r>
              <a:rPr lang="es-US" dirty="0" err="1"/>
              <a:t>application</a:t>
            </a:r>
            <a:r>
              <a:rPr lang="es-US" dirty="0"/>
              <a:t> are running </a:t>
            </a:r>
            <a:r>
              <a:rPr lang="es-US" dirty="0" err="1"/>
              <a:t>on-premises</a:t>
            </a:r>
            <a:r>
              <a:rPr lang="es-US" dirty="0"/>
              <a:t> and </a:t>
            </a:r>
            <a:r>
              <a:rPr lang="es-US" dirty="0" err="1"/>
              <a:t>rely</a:t>
            </a:r>
            <a:r>
              <a:rPr lang="es-US" dirty="0"/>
              <a:t> </a:t>
            </a:r>
            <a:r>
              <a:rPr lang="es-US" dirty="0" err="1"/>
              <a:t>on</a:t>
            </a:r>
            <a:r>
              <a:rPr lang="es-US" dirty="0"/>
              <a:t> Kerberos-</a:t>
            </a:r>
            <a:r>
              <a:rPr lang="es-US" dirty="0" err="1"/>
              <a:t>based</a:t>
            </a:r>
            <a:r>
              <a:rPr lang="es-US" dirty="0"/>
              <a:t> </a:t>
            </a:r>
            <a:r>
              <a:rPr lang="es-US" dirty="0" err="1"/>
              <a:t>auth</a:t>
            </a:r>
            <a:endParaRPr lang="es-US" dirty="0"/>
          </a:p>
          <a:p>
            <a:r>
              <a:rPr lang="en-US" dirty="0" err="1"/>
              <a:t>Fabrikam</a:t>
            </a:r>
            <a:r>
              <a:rPr lang="en-US" dirty="0"/>
              <a:t> remote users should be able to access on-premises applications</a:t>
            </a:r>
          </a:p>
          <a:p>
            <a:r>
              <a:rPr lang="en-US" dirty="0"/>
              <a:t>Contoso users should be able to access on-premises applications</a:t>
            </a:r>
          </a:p>
        </p:txBody>
      </p:sp>
      <p:sp>
        <p:nvSpPr>
          <p:cNvPr id="4" name="Date Placeholder 3">
            <a:extLst>
              <a:ext uri="{FF2B5EF4-FFF2-40B4-BE49-F238E27FC236}">
                <a16:creationId xmlns:a16="http://schemas.microsoft.com/office/drawing/2014/main" id="{540B85B1-B8AB-4882-8A0F-08397131400E}"/>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7AE5582B-587E-471F-ADD0-DAA5C167E9E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675890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p:txBody>
          <a:bodyPr vert="horz" wrap="square" lIns="91440" tIns="45720" rIns="91440" bIns="45720" rtlCol="0" anchor="ctr">
            <a:normAutofit/>
          </a:bodyPr>
          <a:lstStyle/>
          <a:p>
            <a:r>
              <a:rPr lang="en-IN" b="0" i="0" u="none" strike="noStrike" baseline="0" dirty="0"/>
              <a:t>Hybrid Network</a:t>
            </a:r>
            <a:endParaRPr lang="en-US" dirty="0"/>
          </a:p>
        </p:txBody>
      </p:sp>
      <p:sp>
        <p:nvSpPr>
          <p:cNvPr id="3" name="Text Placeholder 2">
            <a:extLst>
              <a:ext uri="{FF2B5EF4-FFF2-40B4-BE49-F238E27FC236}">
                <a16:creationId xmlns:a16="http://schemas.microsoft.com/office/drawing/2014/main" id="{902E5303-E44E-4944-B94D-91B24667F0EF}"/>
              </a:ext>
            </a:extLst>
          </p:cNvPr>
          <p:cNvSpPr>
            <a:spLocks noGrp="1"/>
          </p:cNvSpPr>
          <p:nvPr>
            <p:ph type="body" idx="1"/>
          </p:nvPr>
        </p:nvSpPr>
        <p:spPr/>
        <p:txBody>
          <a:bodyPr/>
          <a:lstStyle/>
          <a:p>
            <a:endParaRPr lang="en-IN" dirty="0"/>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18</a:t>
            </a:fld>
            <a:endParaRPr lang="en-US"/>
          </a:p>
        </p:txBody>
      </p:sp>
    </p:spTree>
    <p:extLst>
      <p:ext uri="{BB962C8B-B14F-4D97-AF65-F5344CB8AC3E}">
        <p14:creationId xmlns:p14="http://schemas.microsoft.com/office/powerpoint/2010/main" val="406779659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E377-3014-4ABB-AFC1-30DC48B7CD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an on-premises network using VPN</a:t>
            </a:r>
          </a:p>
        </p:txBody>
      </p:sp>
      <p:sp>
        <p:nvSpPr>
          <p:cNvPr id="3" name="Content Placeholder 2">
            <a:extLst>
              <a:ext uri="{FF2B5EF4-FFF2-40B4-BE49-F238E27FC236}">
                <a16:creationId xmlns:a16="http://schemas.microsoft.com/office/drawing/2014/main" id="{2AE69417-FA93-48B2-A03E-D449B694F612}"/>
              </a:ext>
            </a:extLst>
          </p:cNvPr>
          <p:cNvSpPr>
            <a:spLocks noGrp="1"/>
          </p:cNvSpPr>
          <p:nvPr>
            <p:ph idx="1"/>
          </p:nvPr>
        </p:nvSpPr>
        <p:spPr/>
        <p:txBody>
          <a:bodyPr>
            <a:normAutofit/>
          </a:bodyPr>
          <a:lstStyle/>
          <a:p>
            <a:r>
              <a:rPr lang="en-IN" sz="2400" b="0" i="0" dirty="0">
                <a:solidFill>
                  <a:schemeClr val="tx1"/>
                </a:solidFill>
                <a:effectLst/>
                <a:latin typeface="Segoe UI" panose="020B0502040204020203" pitchFamily="34" charset="0"/>
              </a:rPr>
              <a:t>This reference architecture shows how to extend a network from on premises or from Azure Stack into an Azure virtual network, using a site-to-site virtual private network (VPN). </a:t>
            </a:r>
          </a:p>
          <a:p>
            <a:r>
              <a:rPr lang="en-IN" sz="2400" b="0" i="0" dirty="0">
                <a:solidFill>
                  <a:schemeClr val="tx1"/>
                </a:solidFill>
                <a:effectLst/>
                <a:latin typeface="Segoe UI" panose="020B0502040204020203" pitchFamily="34" charset="0"/>
              </a:rPr>
              <a:t>Traffic flows between the on-premises network and Azure through an </a:t>
            </a:r>
            <a:r>
              <a:rPr lang="en-IN" sz="2400" b="0" i="0" dirty="0" err="1">
                <a:solidFill>
                  <a:schemeClr val="tx1"/>
                </a:solidFill>
                <a:effectLst/>
                <a:latin typeface="Segoe UI" panose="020B0502040204020203" pitchFamily="34" charset="0"/>
              </a:rPr>
              <a:t>IPSec</a:t>
            </a:r>
            <a:r>
              <a:rPr lang="en-IN" sz="2400" b="0" i="0" dirty="0">
                <a:solidFill>
                  <a:schemeClr val="tx1"/>
                </a:solidFill>
                <a:effectLst/>
                <a:latin typeface="Segoe UI" panose="020B0502040204020203" pitchFamily="34" charset="0"/>
              </a:rPr>
              <a:t> VPN tunnel or through the Azure Stack multitenant VPN gateway.</a:t>
            </a:r>
            <a:endParaRPr lang="en-IN" sz="2400" dirty="0">
              <a:solidFill>
                <a:schemeClr val="tx1"/>
              </a:solidFill>
            </a:endParaRPr>
          </a:p>
        </p:txBody>
      </p:sp>
      <p:sp>
        <p:nvSpPr>
          <p:cNvPr id="4" name="Date Placeholder 3">
            <a:extLst>
              <a:ext uri="{FF2B5EF4-FFF2-40B4-BE49-F238E27FC236}">
                <a16:creationId xmlns:a16="http://schemas.microsoft.com/office/drawing/2014/main" id="{3E3315DE-5977-497A-8566-02032B68F04C}"/>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DA0A5FE0-E788-4A67-B0E8-CFE1EA43E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ADC33-7F56-4AF8-A6A3-35021791CE0F}"/>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19</a:t>
            </a:fld>
            <a:endParaRPr lang="en-US"/>
          </a:p>
        </p:txBody>
      </p:sp>
    </p:spTree>
    <p:extLst>
      <p:ext uri="{BB962C8B-B14F-4D97-AF65-F5344CB8AC3E}">
        <p14:creationId xmlns:p14="http://schemas.microsoft.com/office/powerpoint/2010/main" val="125899714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184C-9249-450B-B4A9-21EAA77FA0A4}"/>
              </a:ext>
            </a:extLst>
          </p:cNvPr>
          <p:cNvSpPr>
            <a:spLocks noGrp="1"/>
          </p:cNvSpPr>
          <p:nvPr>
            <p:ph type="title"/>
          </p:nvPr>
        </p:nvSpPr>
        <p:spPr/>
        <p:txBody>
          <a:bodyPr wrap="square" anchor="ctr">
            <a:normAutofit/>
          </a:bodyPr>
          <a:lstStyle/>
          <a:p>
            <a:r>
              <a:rPr lang="en-IN" b="1" dirty="0"/>
              <a:t>AGENDA</a:t>
            </a:r>
          </a:p>
        </p:txBody>
      </p:sp>
      <p:sp>
        <p:nvSpPr>
          <p:cNvPr id="4" name="Date Placeholder 3">
            <a:extLst>
              <a:ext uri="{FF2B5EF4-FFF2-40B4-BE49-F238E27FC236}">
                <a16:creationId xmlns:a16="http://schemas.microsoft.com/office/drawing/2014/main" id="{697C8E00-F393-409C-99A8-8A1997E98865}"/>
              </a:ext>
            </a:extLst>
          </p:cNvPr>
          <p:cNvSpPr>
            <a:spLocks noGrp="1"/>
          </p:cNvSpPr>
          <p:nvPr>
            <p:ph type="dt" sz="half" idx="10"/>
          </p:nvPr>
        </p:nvSpPr>
        <p:spPr/>
        <p:txBody>
          <a:bodyPr anchor="ctr">
            <a:normAutofit/>
          </a:bodyPr>
          <a:lstStyle/>
          <a:p>
            <a:pPr>
              <a:spcAft>
                <a:spcPts val="600"/>
              </a:spcAft>
            </a:pPr>
            <a:fld id="{BE0A88F0-556B-4BB7-8AAB-D63AEB65C662}" type="datetime1">
              <a:rPr lang="en-US" smtClean="0"/>
              <a:pPr>
                <a:spcAft>
                  <a:spcPts val="600"/>
                </a:spcAft>
              </a:pPr>
              <a:t>6/12/2021</a:t>
            </a:fld>
            <a:endParaRPr lang="en-US" dirty="0"/>
          </a:p>
        </p:txBody>
      </p:sp>
      <p:sp>
        <p:nvSpPr>
          <p:cNvPr id="11" name="Footer Placeholder 4">
            <a:extLst>
              <a:ext uri="{FF2B5EF4-FFF2-40B4-BE49-F238E27FC236}">
                <a16:creationId xmlns:a16="http://schemas.microsoft.com/office/drawing/2014/main" id="{A3E68AB8-B773-46A0-857F-C9EAEBD818A8}"/>
              </a:ext>
            </a:extLst>
          </p:cNvPr>
          <p:cNvSpPr>
            <a:spLocks noGrp="1"/>
          </p:cNvSpPr>
          <p:nvPr>
            <p:ph type="ftr" sz="quarter" idx="11"/>
          </p:nvPr>
        </p:nvSpPr>
        <p:spPr/>
        <p:txBody>
          <a:bodyPr/>
          <a:lstStyle/>
          <a:p>
            <a:endParaRPr lang="en-US"/>
          </a:p>
        </p:txBody>
      </p:sp>
      <p:sp>
        <p:nvSpPr>
          <p:cNvPr id="6" name="Slide Number Placeholder 5" hidden="1">
            <a:extLst>
              <a:ext uri="{FF2B5EF4-FFF2-40B4-BE49-F238E27FC236}">
                <a16:creationId xmlns:a16="http://schemas.microsoft.com/office/drawing/2014/main" id="{00752D30-3B7B-428D-82D4-12A950CA87C3}"/>
              </a:ext>
            </a:extLst>
          </p:cNvPr>
          <p:cNvSpPr>
            <a:spLocks noGrp="1"/>
          </p:cNvSpPr>
          <p:nvPr>
            <p:ph type="sldNum" sz="quarter" idx="4294967295"/>
          </p:nvPr>
        </p:nvSpPr>
        <p:spPr>
          <a:xfrm>
            <a:off x="9347200" y="6356350"/>
            <a:ext cx="2844800" cy="365125"/>
          </a:xfrm>
        </p:spPr>
        <p:txBody>
          <a:bodyPr/>
          <a:lstStyle/>
          <a:p>
            <a:pPr>
              <a:spcAft>
                <a:spcPts val="600"/>
              </a:spcAft>
            </a:pPr>
            <a:fld id="{81D2C36F-4504-47C0-B82F-A167342A2754}" type="slidenum">
              <a:rPr lang="en-US" smtClean="0"/>
              <a:pPr>
                <a:spcAft>
                  <a:spcPts val="600"/>
                </a:spcAft>
              </a:pPr>
              <a:t>2</a:t>
            </a:fld>
            <a:endParaRPr lang="en-US"/>
          </a:p>
        </p:txBody>
      </p:sp>
      <p:sp>
        <p:nvSpPr>
          <p:cNvPr id="3" name="Content Placeholder 2">
            <a:extLst>
              <a:ext uri="{FF2B5EF4-FFF2-40B4-BE49-F238E27FC236}">
                <a16:creationId xmlns:a16="http://schemas.microsoft.com/office/drawing/2014/main" id="{19BE1E97-6116-4EFC-960D-34D8E71A3CF0}"/>
              </a:ext>
            </a:extLst>
          </p:cNvPr>
          <p:cNvSpPr>
            <a:spLocks noGrp="1"/>
          </p:cNvSpPr>
          <p:nvPr>
            <p:ph idx="1"/>
          </p:nvPr>
        </p:nvSpPr>
        <p:spPr/>
        <p:txBody>
          <a:bodyPr/>
          <a:lstStyle/>
          <a:p>
            <a:pPr lvl="0"/>
            <a:r>
              <a:rPr lang="en-IN" i="0" baseline="0" dirty="0"/>
              <a:t>Identity management</a:t>
            </a:r>
            <a:endParaRPr lang="en-IN" dirty="0"/>
          </a:p>
          <a:p>
            <a:pPr lvl="0"/>
            <a:r>
              <a:rPr lang="en-IN" dirty="0"/>
              <a:t>Hybrid network</a:t>
            </a:r>
          </a:p>
          <a:p>
            <a:pPr lvl="0"/>
            <a:r>
              <a:rPr lang="en-IN" i="0" baseline="0" dirty="0"/>
              <a:t>Network DMZ</a:t>
            </a:r>
            <a:endParaRPr lang="en-IN" dirty="0"/>
          </a:p>
          <a:p>
            <a:pPr lvl="0"/>
            <a:r>
              <a:rPr lang="en-IN" i="0" baseline="0" dirty="0"/>
              <a:t>Managed web application</a:t>
            </a:r>
            <a:endParaRPr lang="en-IN" dirty="0"/>
          </a:p>
          <a:p>
            <a:pPr lvl="0"/>
            <a:r>
              <a:rPr lang="en-IN" i="0" baseline="0" dirty="0"/>
              <a:t>VM workloads        </a:t>
            </a:r>
            <a:endParaRPr lang="en-IN" dirty="0"/>
          </a:p>
          <a:p>
            <a:pPr lvl="0"/>
            <a:r>
              <a:rPr lang="en-IN" i="0" baseline="0" dirty="0"/>
              <a:t>IoT </a:t>
            </a:r>
            <a:endParaRPr lang="en-IN" dirty="0"/>
          </a:p>
          <a:p>
            <a:pPr lvl="0"/>
            <a:r>
              <a:rPr lang="en-IN" i="0" baseline="0" dirty="0"/>
              <a:t>Data &amp; BI</a:t>
            </a:r>
            <a:endParaRPr lang="en-IN" dirty="0"/>
          </a:p>
        </p:txBody>
      </p:sp>
    </p:spTree>
    <p:extLst>
      <p:ext uri="{BB962C8B-B14F-4D97-AF65-F5344CB8AC3E}">
        <p14:creationId xmlns:p14="http://schemas.microsoft.com/office/powerpoint/2010/main" val="377553255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393B-C327-4E39-A6DF-A26FB46BD44D}"/>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an on-premises network using VPN</a:t>
            </a:r>
          </a:p>
        </p:txBody>
      </p:sp>
      <p:sp>
        <p:nvSpPr>
          <p:cNvPr id="5" name="Footer Placeholder 4">
            <a:extLst>
              <a:ext uri="{FF2B5EF4-FFF2-40B4-BE49-F238E27FC236}">
                <a16:creationId xmlns:a16="http://schemas.microsoft.com/office/drawing/2014/main" id="{51F68627-BD0F-43B7-B52F-251A374B4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F2AE4-4B1A-498F-9FAA-B74C342BAC67}"/>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20</a:t>
            </a:fld>
            <a:endParaRPr lang="en-US"/>
          </a:p>
        </p:txBody>
      </p:sp>
      <p:sp>
        <p:nvSpPr>
          <p:cNvPr id="8" name="TextBox 7">
            <a:extLst>
              <a:ext uri="{FF2B5EF4-FFF2-40B4-BE49-F238E27FC236}">
                <a16:creationId xmlns:a16="http://schemas.microsoft.com/office/drawing/2014/main" id="{AA9501F7-5148-441C-A8AF-7F5C64BBCA2C}"/>
              </a:ext>
            </a:extLst>
          </p:cNvPr>
          <p:cNvSpPr txBox="1"/>
          <p:nvPr/>
        </p:nvSpPr>
        <p:spPr>
          <a:xfrm>
            <a:off x="686462" y="6336267"/>
            <a:ext cx="10532828" cy="369332"/>
          </a:xfrm>
          <a:prstGeom prst="rect">
            <a:avLst/>
          </a:prstGeom>
          <a:noFill/>
        </p:spPr>
        <p:txBody>
          <a:bodyPr wrap="square">
            <a:spAutoFit/>
          </a:bodyPr>
          <a:lstStyle/>
          <a:p>
            <a:r>
              <a:rPr lang="en-US" dirty="0"/>
              <a:t>https://github.com/mspnp/reference-architectures/blob/master/hybrid-networking/vpn/README.md</a:t>
            </a:r>
          </a:p>
        </p:txBody>
      </p:sp>
      <p:pic>
        <p:nvPicPr>
          <p:cNvPr id="10" name="Picture 2" descr="GitHub Logos and Usage · GitHub">
            <a:extLst>
              <a:ext uri="{FF2B5EF4-FFF2-40B4-BE49-F238E27FC236}">
                <a16:creationId xmlns:a16="http://schemas.microsoft.com/office/drawing/2014/main" id="{3EA78F55-570A-45F2-9C41-9816B2FCB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804" b="10441"/>
          <a:stretch/>
        </p:blipFill>
        <p:spPr bwMode="auto">
          <a:xfrm>
            <a:off x="241962" y="6280115"/>
            <a:ext cx="444500" cy="441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265B7BD-71AE-44B1-A66A-11AEC586A173}"/>
              </a:ext>
            </a:extLst>
          </p:cNvPr>
          <p:cNvPicPr>
            <a:picLocks noChangeAspect="1"/>
          </p:cNvPicPr>
          <p:nvPr/>
        </p:nvPicPr>
        <p:blipFill rotWithShape="1">
          <a:blip r:embed="rId4"/>
          <a:srcRect t="7148"/>
          <a:stretch/>
        </p:blipFill>
        <p:spPr>
          <a:xfrm>
            <a:off x="241962" y="1165178"/>
            <a:ext cx="11608904" cy="5191172"/>
          </a:xfrm>
          <a:prstGeom prst="rect">
            <a:avLst/>
          </a:prstGeom>
        </p:spPr>
      </p:pic>
    </p:spTree>
    <p:extLst>
      <p:ext uri="{BB962C8B-B14F-4D97-AF65-F5344CB8AC3E}">
        <p14:creationId xmlns:p14="http://schemas.microsoft.com/office/powerpoint/2010/main" val="110052729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DA5E-D66E-4684-AFBD-6C58D9B9D411}"/>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an on-premises network using ExpressRoute</a:t>
            </a:r>
          </a:p>
        </p:txBody>
      </p:sp>
      <p:sp>
        <p:nvSpPr>
          <p:cNvPr id="3" name="Content Placeholder 2">
            <a:extLst>
              <a:ext uri="{FF2B5EF4-FFF2-40B4-BE49-F238E27FC236}">
                <a16:creationId xmlns:a16="http://schemas.microsoft.com/office/drawing/2014/main" id="{4A5BF488-FDD9-4044-9FFD-45799F1FC95D}"/>
              </a:ext>
            </a:extLst>
          </p:cNvPr>
          <p:cNvSpPr>
            <a:spLocks noGrp="1"/>
          </p:cNvSpPr>
          <p:nvPr>
            <p:ph idx="1"/>
          </p:nvPr>
        </p:nvSpPr>
        <p:spPr/>
        <p:txBody>
          <a:bodyPr>
            <a:normAutofit/>
          </a:bodyPr>
          <a:lstStyle/>
          <a:p>
            <a:r>
              <a:rPr lang="en-IN" sz="2400" b="0" i="0" dirty="0">
                <a:solidFill>
                  <a:schemeClr val="tx1"/>
                </a:solidFill>
                <a:effectLst/>
                <a:latin typeface="Segoe UI" panose="020B0502040204020203" pitchFamily="34" charset="0"/>
              </a:rPr>
              <a:t>This reference architecture shows how to connect an on-premises network to virtual networks on Azure, using </a:t>
            </a:r>
            <a:r>
              <a:rPr lang="en-IN" sz="2400" b="0" i="0" u="none" strike="noStrike" dirty="0">
                <a:solidFill>
                  <a:schemeClr val="tx1"/>
                </a:solidFill>
                <a:effectLst/>
                <a:latin typeface="Segoe UI" panose="020B0502040204020203" pitchFamily="34" charset="0"/>
              </a:rPr>
              <a:t>Azure ExpressRoute</a:t>
            </a:r>
            <a:r>
              <a:rPr lang="en-IN" sz="2400" b="0" i="0" dirty="0">
                <a:solidFill>
                  <a:schemeClr val="tx1"/>
                </a:solidFill>
                <a:effectLst/>
                <a:latin typeface="Segoe UI" panose="020B0502040204020203" pitchFamily="34" charset="0"/>
              </a:rPr>
              <a:t>.</a:t>
            </a:r>
          </a:p>
          <a:p>
            <a:r>
              <a:rPr lang="en-IN" sz="2400" b="0" i="0" dirty="0">
                <a:solidFill>
                  <a:schemeClr val="tx1"/>
                </a:solidFill>
                <a:effectLst/>
                <a:latin typeface="Segoe UI" panose="020B0502040204020203" pitchFamily="34" charset="0"/>
              </a:rPr>
              <a:t> ExpressRoute connections use a private, dedicated connection through a third-party connectivity provider. </a:t>
            </a:r>
          </a:p>
          <a:p>
            <a:r>
              <a:rPr lang="en-IN" sz="2400" b="0" i="0" dirty="0">
                <a:solidFill>
                  <a:schemeClr val="tx1"/>
                </a:solidFill>
                <a:effectLst/>
                <a:latin typeface="Segoe UI" panose="020B0502040204020203" pitchFamily="34" charset="0"/>
              </a:rPr>
              <a:t>The private connection extends your on-premises network into Azure.</a:t>
            </a:r>
            <a:endParaRPr lang="en-IN" sz="2400" dirty="0">
              <a:solidFill>
                <a:schemeClr val="tx1"/>
              </a:solidFill>
            </a:endParaRPr>
          </a:p>
        </p:txBody>
      </p:sp>
      <p:sp>
        <p:nvSpPr>
          <p:cNvPr id="4" name="Date Placeholder 3">
            <a:extLst>
              <a:ext uri="{FF2B5EF4-FFF2-40B4-BE49-F238E27FC236}">
                <a16:creationId xmlns:a16="http://schemas.microsoft.com/office/drawing/2014/main" id="{979BB4D2-255C-4618-A984-2F1CED282565}"/>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2BD076D0-3808-4D15-8D31-3A2DF5913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EB8F7-5F25-4B74-A968-F64F30D40ED5}"/>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21</a:t>
            </a:fld>
            <a:endParaRPr lang="en-US"/>
          </a:p>
        </p:txBody>
      </p:sp>
    </p:spTree>
    <p:extLst>
      <p:ext uri="{BB962C8B-B14F-4D97-AF65-F5344CB8AC3E}">
        <p14:creationId xmlns:p14="http://schemas.microsoft.com/office/powerpoint/2010/main" val="414929723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393B-C327-4E39-A6DF-A26FB46BD44D}"/>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Extend an on-premises network using ExpressRoute</a:t>
            </a:r>
          </a:p>
        </p:txBody>
      </p:sp>
      <p:sp>
        <p:nvSpPr>
          <p:cNvPr id="4" name="Date Placeholder 3">
            <a:extLst>
              <a:ext uri="{FF2B5EF4-FFF2-40B4-BE49-F238E27FC236}">
                <a16:creationId xmlns:a16="http://schemas.microsoft.com/office/drawing/2014/main" id="{7ED59727-4A37-41E2-BA4A-3D13FDC4751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51F68627-BD0F-43B7-B52F-251A374B4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F2AE4-4B1A-498F-9FAA-B74C342BAC67}"/>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22</a:t>
            </a:fld>
            <a:endParaRPr lang="en-US"/>
          </a:p>
        </p:txBody>
      </p:sp>
      <p:sp>
        <p:nvSpPr>
          <p:cNvPr id="8" name="TextBox 7">
            <a:extLst>
              <a:ext uri="{FF2B5EF4-FFF2-40B4-BE49-F238E27FC236}">
                <a16:creationId xmlns:a16="http://schemas.microsoft.com/office/drawing/2014/main" id="{CF6C04E7-0F15-4AD4-A7D7-EB9C1F54B2F2}"/>
              </a:ext>
            </a:extLst>
          </p:cNvPr>
          <p:cNvSpPr txBox="1"/>
          <p:nvPr/>
        </p:nvSpPr>
        <p:spPr>
          <a:xfrm>
            <a:off x="925511" y="5748337"/>
            <a:ext cx="10214265" cy="646331"/>
          </a:xfrm>
          <a:prstGeom prst="rect">
            <a:avLst/>
          </a:prstGeom>
          <a:noFill/>
        </p:spPr>
        <p:txBody>
          <a:bodyPr wrap="square">
            <a:spAutoFit/>
          </a:bodyPr>
          <a:lstStyle/>
          <a:p>
            <a:r>
              <a:rPr lang="en-US" dirty="0"/>
              <a:t>https://docs.microsoft.com/en-us/azure/architecture/reference-architectures/hybrid-networking/expressroute#deploy-the-solution</a:t>
            </a:r>
          </a:p>
        </p:txBody>
      </p:sp>
      <p:pic>
        <p:nvPicPr>
          <p:cNvPr id="9" name="Picture 2" descr="GitHub Logos and Usage · GitHub">
            <a:extLst>
              <a:ext uri="{FF2B5EF4-FFF2-40B4-BE49-F238E27FC236}">
                <a16:creationId xmlns:a16="http://schemas.microsoft.com/office/drawing/2014/main" id="{FA640844-F917-4464-8B72-B5A11D1EE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804" b="10441"/>
          <a:stretch/>
        </p:blipFill>
        <p:spPr bwMode="auto">
          <a:xfrm>
            <a:off x="481010" y="5808863"/>
            <a:ext cx="444500" cy="441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C8F4DCA-C85F-47BD-ABE4-31DAC215D5E8}"/>
              </a:ext>
            </a:extLst>
          </p:cNvPr>
          <p:cNvPicPr>
            <a:picLocks noChangeAspect="1"/>
          </p:cNvPicPr>
          <p:nvPr/>
        </p:nvPicPr>
        <p:blipFill>
          <a:blip r:embed="rId4"/>
          <a:stretch>
            <a:fillRect/>
          </a:stretch>
        </p:blipFill>
        <p:spPr>
          <a:xfrm>
            <a:off x="82687" y="1616359"/>
            <a:ext cx="12026625" cy="3805169"/>
          </a:xfrm>
          <a:prstGeom prst="rect">
            <a:avLst/>
          </a:prstGeom>
        </p:spPr>
      </p:pic>
    </p:spTree>
    <p:extLst>
      <p:ext uri="{BB962C8B-B14F-4D97-AF65-F5344CB8AC3E}">
        <p14:creationId xmlns:p14="http://schemas.microsoft.com/office/powerpoint/2010/main" val="356560780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DDF1-FC03-4376-B0CA-248B44A6464A}"/>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ExpressRoute with VPN failover</a:t>
            </a:r>
          </a:p>
        </p:txBody>
      </p:sp>
      <p:sp>
        <p:nvSpPr>
          <p:cNvPr id="3" name="Content Placeholder 2">
            <a:extLst>
              <a:ext uri="{FF2B5EF4-FFF2-40B4-BE49-F238E27FC236}">
                <a16:creationId xmlns:a16="http://schemas.microsoft.com/office/drawing/2014/main" id="{768DD62E-245C-41AB-9926-D9A0DF646E80}"/>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This reference architecture shows how to connect an on-premises network to an Azure virtual network (VNet) using ExpressRoute, with a site-to-site virtual private network (VPN) as a failover connection. </a:t>
            </a:r>
          </a:p>
          <a:p>
            <a:r>
              <a:rPr lang="en-IN" sz="2400" b="0" i="0" dirty="0">
                <a:solidFill>
                  <a:srgbClr val="171717"/>
                </a:solidFill>
                <a:effectLst/>
                <a:latin typeface="Segoe UI" panose="020B0502040204020203" pitchFamily="34" charset="0"/>
              </a:rPr>
              <a:t>Traffic flows between the on-premises network and the Azure VNet through an ExpressRoute connection. </a:t>
            </a:r>
          </a:p>
          <a:p>
            <a:r>
              <a:rPr lang="en-IN" sz="2400" b="1" i="0" dirty="0">
                <a:solidFill>
                  <a:srgbClr val="171717"/>
                </a:solidFill>
                <a:effectLst/>
                <a:latin typeface="Segoe UI" panose="020B0502040204020203" pitchFamily="34" charset="0"/>
              </a:rPr>
              <a:t>If there is a loss of connectivity in the ExpressRoute circuit, traffic is routed through an </a:t>
            </a:r>
            <a:r>
              <a:rPr lang="en-IN" sz="2400" b="1" i="0" dirty="0" err="1">
                <a:solidFill>
                  <a:srgbClr val="171717"/>
                </a:solidFill>
                <a:effectLst/>
                <a:latin typeface="Segoe UI" panose="020B0502040204020203" pitchFamily="34" charset="0"/>
              </a:rPr>
              <a:t>IPSec</a:t>
            </a:r>
            <a:r>
              <a:rPr lang="en-IN" sz="2400" b="1" i="0" dirty="0">
                <a:solidFill>
                  <a:srgbClr val="171717"/>
                </a:solidFill>
                <a:effectLst/>
                <a:latin typeface="Segoe UI" panose="020B0502040204020203" pitchFamily="34" charset="0"/>
              </a:rPr>
              <a:t> VPN tunnel</a:t>
            </a:r>
            <a:r>
              <a:rPr lang="en-IN" sz="2400" b="0" i="0" dirty="0">
                <a:solidFill>
                  <a:srgbClr val="171717"/>
                </a:solidFill>
                <a:effectLst/>
                <a:latin typeface="Segoe UI" panose="020B0502040204020203" pitchFamily="34" charset="0"/>
              </a:rPr>
              <a:t>.</a:t>
            </a:r>
            <a:endParaRPr lang="en-IN" sz="2400" dirty="0"/>
          </a:p>
        </p:txBody>
      </p:sp>
      <p:sp>
        <p:nvSpPr>
          <p:cNvPr id="4" name="Date Placeholder 3">
            <a:extLst>
              <a:ext uri="{FF2B5EF4-FFF2-40B4-BE49-F238E27FC236}">
                <a16:creationId xmlns:a16="http://schemas.microsoft.com/office/drawing/2014/main" id="{EC6B912D-B9DF-4EF0-945B-56D3AD84D15A}"/>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E08FB7C0-DE8C-45BE-A42C-6552B3B24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EB826-3CDC-4F09-AD64-E5A39208D9D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23</a:t>
            </a:fld>
            <a:endParaRPr lang="en-US"/>
          </a:p>
        </p:txBody>
      </p:sp>
    </p:spTree>
    <p:extLst>
      <p:ext uri="{BB962C8B-B14F-4D97-AF65-F5344CB8AC3E}">
        <p14:creationId xmlns:p14="http://schemas.microsoft.com/office/powerpoint/2010/main" val="279664885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DDF1-FC03-4376-B0CA-248B44A6464A}"/>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ExpressRoute with VPN failover</a:t>
            </a:r>
          </a:p>
        </p:txBody>
      </p:sp>
      <p:sp>
        <p:nvSpPr>
          <p:cNvPr id="4" name="Date Placeholder 3">
            <a:extLst>
              <a:ext uri="{FF2B5EF4-FFF2-40B4-BE49-F238E27FC236}">
                <a16:creationId xmlns:a16="http://schemas.microsoft.com/office/drawing/2014/main" id="{EC6B912D-B9DF-4EF0-945B-56D3AD84D15A}"/>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6" name="Slide Number Placeholder 5">
            <a:extLst>
              <a:ext uri="{FF2B5EF4-FFF2-40B4-BE49-F238E27FC236}">
                <a16:creationId xmlns:a16="http://schemas.microsoft.com/office/drawing/2014/main" id="{762EB826-3CDC-4F09-AD64-E5A39208D9D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24</a:t>
            </a:fld>
            <a:endParaRPr lang="en-US"/>
          </a:p>
        </p:txBody>
      </p:sp>
      <p:pic>
        <p:nvPicPr>
          <p:cNvPr id="10" name="Picture 9">
            <a:extLst>
              <a:ext uri="{FF2B5EF4-FFF2-40B4-BE49-F238E27FC236}">
                <a16:creationId xmlns:a16="http://schemas.microsoft.com/office/drawing/2014/main" id="{CECDCB66-E68E-4DCC-AA69-5942B6A7FA75}"/>
              </a:ext>
            </a:extLst>
          </p:cNvPr>
          <p:cNvPicPr>
            <a:picLocks noChangeAspect="1"/>
          </p:cNvPicPr>
          <p:nvPr/>
        </p:nvPicPr>
        <p:blipFill>
          <a:blip r:embed="rId3"/>
          <a:stretch>
            <a:fillRect/>
          </a:stretch>
        </p:blipFill>
        <p:spPr>
          <a:xfrm>
            <a:off x="0" y="1733411"/>
            <a:ext cx="12192000" cy="3834090"/>
          </a:xfrm>
          <a:prstGeom prst="rect">
            <a:avLst/>
          </a:prstGeom>
        </p:spPr>
      </p:pic>
    </p:spTree>
    <p:extLst>
      <p:ext uri="{BB962C8B-B14F-4D97-AF65-F5344CB8AC3E}">
        <p14:creationId xmlns:p14="http://schemas.microsoft.com/office/powerpoint/2010/main" val="260699607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E912-7DB2-4415-978B-19B9E559509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Hub-spoke network topology in Azure</a:t>
            </a:r>
          </a:p>
        </p:txBody>
      </p:sp>
      <p:sp>
        <p:nvSpPr>
          <p:cNvPr id="3" name="Content Placeholder 2">
            <a:extLst>
              <a:ext uri="{FF2B5EF4-FFF2-40B4-BE49-F238E27FC236}">
                <a16:creationId xmlns:a16="http://schemas.microsoft.com/office/drawing/2014/main" id="{08C2324B-3067-4B64-BD19-5A30A8B73A43}"/>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This reference architecture details a hub-spoke topology in Azure. The hub virtual network acts as a central point of connectivity to many spoke virtual networks. </a:t>
            </a:r>
          </a:p>
          <a:p>
            <a:r>
              <a:rPr lang="en-IN" sz="2400" b="0" i="0" dirty="0">
                <a:solidFill>
                  <a:srgbClr val="171717"/>
                </a:solidFill>
                <a:effectLst/>
                <a:latin typeface="Segoe UI" panose="020B0502040204020203" pitchFamily="34" charset="0"/>
              </a:rPr>
              <a:t>The hub can also be used as the connectivity point to your on-premises networks. </a:t>
            </a:r>
          </a:p>
          <a:p>
            <a:r>
              <a:rPr lang="en-IN" sz="2400" b="0" i="0" dirty="0">
                <a:solidFill>
                  <a:srgbClr val="171717"/>
                </a:solidFill>
                <a:effectLst/>
                <a:latin typeface="Segoe UI" panose="020B0502040204020203" pitchFamily="34" charset="0"/>
              </a:rPr>
              <a:t>The spoke virtual networks peer with the hub and can be used to isolate workloads.</a:t>
            </a:r>
            <a:endParaRPr lang="en-IN" sz="2400" dirty="0"/>
          </a:p>
        </p:txBody>
      </p:sp>
      <p:sp>
        <p:nvSpPr>
          <p:cNvPr id="4" name="Date Placeholder 3">
            <a:extLst>
              <a:ext uri="{FF2B5EF4-FFF2-40B4-BE49-F238E27FC236}">
                <a16:creationId xmlns:a16="http://schemas.microsoft.com/office/drawing/2014/main" id="{2C5DBE67-E50F-4243-94A9-36B586F6B49F}"/>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A13E10E7-369F-4C36-A71F-23728860A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8299A-8409-47C5-A19F-994C0FD331C1}"/>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25</a:t>
            </a:fld>
            <a:endParaRPr lang="en-US"/>
          </a:p>
        </p:txBody>
      </p:sp>
    </p:spTree>
    <p:extLst>
      <p:ext uri="{BB962C8B-B14F-4D97-AF65-F5344CB8AC3E}">
        <p14:creationId xmlns:p14="http://schemas.microsoft.com/office/powerpoint/2010/main" val="30593722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E912-7DB2-4415-978B-19B9E559509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Hub-spoke network topology in Azure</a:t>
            </a:r>
          </a:p>
        </p:txBody>
      </p:sp>
      <p:pic>
        <p:nvPicPr>
          <p:cNvPr id="7" name="Content Placeholder 6">
            <a:extLst>
              <a:ext uri="{FF2B5EF4-FFF2-40B4-BE49-F238E27FC236}">
                <a16:creationId xmlns:a16="http://schemas.microsoft.com/office/drawing/2014/main" id="{ECB95D89-4738-4579-BAFE-EF4B8EF7B718}"/>
              </a:ext>
            </a:extLst>
          </p:cNvPr>
          <p:cNvPicPr>
            <a:picLocks noGrp="1" noChangeAspect="1"/>
          </p:cNvPicPr>
          <p:nvPr>
            <p:ph idx="1"/>
          </p:nvPr>
        </p:nvPicPr>
        <p:blipFill>
          <a:blip r:embed="rId3"/>
          <a:stretch>
            <a:fillRect/>
          </a:stretch>
        </p:blipFill>
        <p:spPr>
          <a:xfrm>
            <a:off x="508000" y="1255111"/>
            <a:ext cx="11176000" cy="3731552"/>
          </a:xfrm>
          <a:prstGeom prst="rect">
            <a:avLst/>
          </a:prstGeom>
        </p:spPr>
      </p:pic>
      <p:sp>
        <p:nvSpPr>
          <p:cNvPr id="4" name="Date Placeholder 3">
            <a:extLst>
              <a:ext uri="{FF2B5EF4-FFF2-40B4-BE49-F238E27FC236}">
                <a16:creationId xmlns:a16="http://schemas.microsoft.com/office/drawing/2014/main" id="{2C5DBE67-E50F-4243-94A9-36B586F6B49F}"/>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A13E10E7-369F-4C36-A71F-23728860A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8299A-8409-47C5-A19F-994C0FD331C1}"/>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26</a:t>
            </a:fld>
            <a:endParaRPr lang="en-US"/>
          </a:p>
        </p:txBody>
      </p:sp>
      <p:sp>
        <p:nvSpPr>
          <p:cNvPr id="8" name="TextBox 7">
            <a:extLst>
              <a:ext uri="{FF2B5EF4-FFF2-40B4-BE49-F238E27FC236}">
                <a16:creationId xmlns:a16="http://schemas.microsoft.com/office/drawing/2014/main" id="{70F0F8DC-4725-4A3B-B5CD-197576A13BD6}"/>
              </a:ext>
            </a:extLst>
          </p:cNvPr>
          <p:cNvSpPr txBox="1"/>
          <p:nvPr/>
        </p:nvSpPr>
        <p:spPr>
          <a:xfrm>
            <a:off x="1116274" y="5602889"/>
            <a:ext cx="10198431" cy="369332"/>
          </a:xfrm>
          <a:prstGeom prst="rect">
            <a:avLst/>
          </a:prstGeom>
          <a:noFill/>
        </p:spPr>
        <p:txBody>
          <a:bodyPr wrap="square">
            <a:spAutoFit/>
          </a:bodyPr>
          <a:lstStyle/>
          <a:p>
            <a:r>
              <a:rPr lang="en-US" dirty="0"/>
              <a:t>https://docs.microsoft.com/en-us/samples/mspnp/samples/hub-and-spoke-deployment/</a:t>
            </a:r>
          </a:p>
        </p:txBody>
      </p:sp>
      <p:pic>
        <p:nvPicPr>
          <p:cNvPr id="9" name="Picture 2" descr="GitHub Logos and Usage · GitHub">
            <a:extLst>
              <a:ext uri="{FF2B5EF4-FFF2-40B4-BE49-F238E27FC236}">
                <a16:creationId xmlns:a16="http://schemas.microsoft.com/office/drawing/2014/main" id="{710DD9B6-F3B8-4688-A7B1-212BBCAE7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804" b="10441"/>
          <a:stretch/>
        </p:blipFill>
        <p:spPr bwMode="auto">
          <a:xfrm>
            <a:off x="671774" y="5566875"/>
            <a:ext cx="444500" cy="44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7343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E912-7DB2-4415-978B-19B9E559509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Hub-spoke network topology in Azure</a:t>
            </a:r>
          </a:p>
        </p:txBody>
      </p:sp>
      <p:sp>
        <p:nvSpPr>
          <p:cNvPr id="8" name="Content Placeholder 7">
            <a:extLst>
              <a:ext uri="{FF2B5EF4-FFF2-40B4-BE49-F238E27FC236}">
                <a16:creationId xmlns:a16="http://schemas.microsoft.com/office/drawing/2014/main" id="{ACC70D09-96BD-41E8-AAFB-BED4D5847016}"/>
              </a:ext>
            </a:extLst>
          </p:cNvPr>
          <p:cNvSpPr>
            <a:spLocks noGrp="1"/>
          </p:cNvSpPr>
          <p:nvPr>
            <p:ph idx="1"/>
          </p:nvPr>
        </p:nvSpPr>
        <p:spPr/>
        <p:txBody>
          <a:bodyPr>
            <a:normAutofit/>
          </a:bodyPr>
          <a:lstStyle/>
          <a:p>
            <a:pPr algn="l"/>
            <a:r>
              <a:rPr lang="en-IN" sz="2400" b="0" i="0" dirty="0">
                <a:solidFill>
                  <a:srgbClr val="171717"/>
                </a:solidFill>
                <a:effectLst/>
                <a:latin typeface="Segoe UI" panose="020B0502040204020203" pitchFamily="34" charset="0"/>
              </a:rPr>
              <a:t>Typical uses for this architecture include:</a:t>
            </a:r>
          </a:p>
          <a:p>
            <a:pPr lvl="1"/>
            <a:r>
              <a:rPr lang="en-IN" sz="2000" b="0" i="0" dirty="0">
                <a:solidFill>
                  <a:srgbClr val="171717"/>
                </a:solidFill>
                <a:effectLst/>
                <a:latin typeface="Segoe UI" panose="020B0502040204020203" pitchFamily="34" charset="0"/>
              </a:rPr>
              <a:t>Workloads deployed in different environments, such as development, testing, and production, that require shared services such as DNS, IDS, NTP, or AD DS. Shared services are placed in the hub virtual network, while each environment is deployed to a spoke to maintain isolation.</a:t>
            </a:r>
          </a:p>
          <a:p>
            <a:pPr lvl="1"/>
            <a:r>
              <a:rPr lang="en-IN" sz="2000" b="0" i="0" dirty="0">
                <a:solidFill>
                  <a:srgbClr val="171717"/>
                </a:solidFill>
                <a:effectLst/>
                <a:latin typeface="Segoe UI" panose="020B0502040204020203" pitchFamily="34" charset="0"/>
              </a:rPr>
              <a:t>Workloads that do not require connectivity to each other but require access to shared services.</a:t>
            </a:r>
          </a:p>
          <a:p>
            <a:pPr lvl="1"/>
            <a:r>
              <a:rPr lang="en-IN" sz="2000" b="0" i="0" dirty="0">
                <a:solidFill>
                  <a:srgbClr val="171717"/>
                </a:solidFill>
                <a:effectLst/>
                <a:latin typeface="Segoe UI" panose="020B0502040204020203" pitchFamily="34" charset="0"/>
              </a:rPr>
              <a:t>Enterprises that require central control over security aspects, such as a firewall in the hub as a DMZ, and segregated management for the workloads in each spoke.</a:t>
            </a:r>
          </a:p>
          <a:p>
            <a:endParaRPr lang="en-IN" sz="2400" dirty="0"/>
          </a:p>
        </p:txBody>
      </p:sp>
      <p:sp>
        <p:nvSpPr>
          <p:cNvPr id="4" name="Date Placeholder 3">
            <a:extLst>
              <a:ext uri="{FF2B5EF4-FFF2-40B4-BE49-F238E27FC236}">
                <a16:creationId xmlns:a16="http://schemas.microsoft.com/office/drawing/2014/main" id="{2C5DBE67-E50F-4243-94A9-36B586F6B49F}"/>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A13E10E7-369F-4C36-A71F-23728860A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8299A-8409-47C5-A19F-994C0FD331C1}"/>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27</a:t>
            </a:fld>
            <a:endParaRPr lang="en-US"/>
          </a:p>
        </p:txBody>
      </p:sp>
    </p:spTree>
    <p:extLst>
      <p:ext uri="{BB962C8B-B14F-4D97-AF65-F5344CB8AC3E}">
        <p14:creationId xmlns:p14="http://schemas.microsoft.com/office/powerpoint/2010/main" val="373630721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11A2-F723-4BBC-A272-1347EC6631D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DMZ between Azure and your on-premises datacenter</a:t>
            </a:r>
          </a:p>
        </p:txBody>
      </p:sp>
      <p:sp>
        <p:nvSpPr>
          <p:cNvPr id="3" name="Content Placeholder 2">
            <a:extLst>
              <a:ext uri="{FF2B5EF4-FFF2-40B4-BE49-F238E27FC236}">
                <a16:creationId xmlns:a16="http://schemas.microsoft.com/office/drawing/2014/main" id="{E40E3900-14A7-47A8-A781-DA5D3BA2E601}"/>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This reference architecture shows a secure hybrid network that extends an on-premises network to Azure. </a:t>
            </a:r>
          </a:p>
          <a:p>
            <a:r>
              <a:rPr lang="en-IN" sz="2400" b="0" i="0" dirty="0">
                <a:solidFill>
                  <a:srgbClr val="171717"/>
                </a:solidFill>
                <a:effectLst/>
                <a:latin typeface="Segoe UI" panose="020B0502040204020203" pitchFamily="34" charset="0"/>
              </a:rPr>
              <a:t>The architecture implements a DMZ, also called a </a:t>
            </a:r>
            <a:r>
              <a:rPr lang="en-IN" sz="2400" b="0" i="1" dirty="0">
                <a:solidFill>
                  <a:srgbClr val="171717"/>
                </a:solidFill>
                <a:effectLst/>
                <a:latin typeface="Segoe UI" panose="020B0502040204020203" pitchFamily="34" charset="0"/>
              </a:rPr>
              <a:t>perimeter network</a:t>
            </a:r>
            <a:r>
              <a:rPr lang="en-IN" sz="2400" b="0" i="0" dirty="0">
                <a:solidFill>
                  <a:srgbClr val="171717"/>
                </a:solidFill>
                <a:effectLst/>
                <a:latin typeface="Segoe UI" panose="020B0502040204020203" pitchFamily="34" charset="0"/>
              </a:rPr>
              <a:t>, between the on-premises network and an Azure virtual network. </a:t>
            </a:r>
          </a:p>
          <a:p>
            <a:r>
              <a:rPr lang="en-IN" sz="2400" b="0" i="0" dirty="0">
                <a:solidFill>
                  <a:srgbClr val="171717"/>
                </a:solidFill>
                <a:effectLst/>
                <a:latin typeface="Segoe UI" panose="020B0502040204020203" pitchFamily="34" charset="0"/>
              </a:rPr>
              <a:t>All inbound and outbound traffic passes through Azure Firewall.</a:t>
            </a:r>
            <a:endParaRPr lang="en-IN" sz="2400" dirty="0"/>
          </a:p>
        </p:txBody>
      </p:sp>
      <p:sp>
        <p:nvSpPr>
          <p:cNvPr id="4" name="Date Placeholder 3">
            <a:extLst>
              <a:ext uri="{FF2B5EF4-FFF2-40B4-BE49-F238E27FC236}">
                <a16:creationId xmlns:a16="http://schemas.microsoft.com/office/drawing/2014/main" id="{E1BED1F3-7734-4B4D-9ACE-8D0E2DA506B0}"/>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B9F86B90-F64B-4973-A4DF-B9451DB4D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7A5B4-6135-455E-8931-756994466B97}"/>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28</a:t>
            </a:fld>
            <a:endParaRPr lang="en-US"/>
          </a:p>
        </p:txBody>
      </p:sp>
    </p:spTree>
    <p:extLst>
      <p:ext uri="{BB962C8B-B14F-4D97-AF65-F5344CB8AC3E}">
        <p14:creationId xmlns:p14="http://schemas.microsoft.com/office/powerpoint/2010/main" val="66364244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11A2-F723-4BBC-A272-1347EC6631D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DMZ between Azure and your on-premises datacenter</a:t>
            </a:r>
          </a:p>
        </p:txBody>
      </p:sp>
      <p:pic>
        <p:nvPicPr>
          <p:cNvPr id="7" name="Content Placeholder 6">
            <a:extLst>
              <a:ext uri="{FF2B5EF4-FFF2-40B4-BE49-F238E27FC236}">
                <a16:creationId xmlns:a16="http://schemas.microsoft.com/office/drawing/2014/main" id="{D32B95AA-AFAA-44BD-91E7-99107E1FA820}"/>
              </a:ext>
            </a:extLst>
          </p:cNvPr>
          <p:cNvPicPr>
            <a:picLocks noGrp="1" noChangeAspect="1"/>
          </p:cNvPicPr>
          <p:nvPr>
            <p:ph idx="1"/>
          </p:nvPr>
        </p:nvPicPr>
        <p:blipFill>
          <a:blip r:embed="rId3"/>
          <a:stretch>
            <a:fillRect/>
          </a:stretch>
        </p:blipFill>
        <p:spPr>
          <a:xfrm>
            <a:off x="609600" y="2395992"/>
            <a:ext cx="11176000" cy="3437616"/>
          </a:xfrm>
          <a:prstGeom prst="rect">
            <a:avLst/>
          </a:prstGeom>
        </p:spPr>
      </p:pic>
      <p:sp>
        <p:nvSpPr>
          <p:cNvPr id="4" name="Date Placeholder 3">
            <a:extLst>
              <a:ext uri="{FF2B5EF4-FFF2-40B4-BE49-F238E27FC236}">
                <a16:creationId xmlns:a16="http://schemas.microsoft.com/office/drawing/2014/main" id="{E1BED1F3-7734-4B4D-9ACE-8D0E2DA506B0}"/>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B9F86B90-F64B-4973-A4DF-B9451DB4D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7A5B4-6135-455E-8931-756994466B97}"/>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29</a:t>
            </a:fld>
            <a:endParaRPr lang="en-US"/>
          </a:p>
        </p:txBody>
      </p:sp>
    </p:spTree>
    <p:extLst>
      <p:ext uri="{BB962C8B-B14F-4D97-AF65-F5344CB8AC3E}">
        <p14:creationId xmlns:p14="http://schemas.microsoft.com/office/powerpoint/2010/main" val="60145975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70DA-54D4-44A1-879D-6B419F26A930}"/>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Reference architectures </a:t>
            </a:r>
          </a:p>
        </p:txBody>
      </p:sp>
      <p:sp>
        <p:nvSpPr>
          <p:cNvPr id="3" name="Content Placeholder 2">
            <a:extLst>
              <a:ext uri="{FF2B5EF4-FFF2-40B4-BE49-F238E27FC236}">
                <a16:creationId xmlns:a16="http://schemas.microsoft.com/office/drawing/2014/main" id="{D5E062D2-8618-44B1-A1AF-572228908232}"/>
              </a:ext>
            </a:extLst>
          </p:cNvPr>
          <p:cNvSpPr>
            <a:spLocks noGrp="1"/>
          </p:cNvSpPr>
          <p:nvPr>
            <p:ph idx="1"/>
          </p:nvPr>
        </p:nvSpPr>
        <p:spPr>
          <a:xfrm>
            <a:off x="609600" y="1371600"/>
            <a:ext cx="11176000" cy="5486400"/>
          </a:xfrm>
        </p:spPr>
        <p:txBody>
          <a:bodyPr wrap="square" anchor="t">
            <a:normAutofit/>
          </a:bodyPr>
          <a:lstStyle/>
          <a:p>
            <a:r>
              <a:rPr lang="en-IN" dirty="0"/>
              <a:t>Azure r</a:t>
            </a:r>
            <a:r>
              <a:rPr lang="en-IN" b="0" i="0" u="none" strike="noStrike" baseline="0" dirty="0"/>
              <a:t>eference architectures are arranged by scenario, with related architectures grouped together. </a:t>
            </a:r>
          </a:p>
          <a:p>
            <a:endParaRPr lang="en-IN" b="0" i="0" u="none" strike="noStrike" baseline="0" dirty="0"/>
          </a:p>
          <a:p>
            <a:r>
              <a:rPr lang="en-IN" b="0" i="0" u="none" strike="noStrike" baseline="0" dirty="0"/>
              <a:t>Each architecture includes </a:t>
            </a:r>
          </a:p>
          <a:p>
            <a:pPr lvl="1"/>
            <a:r>
              <a:rPr lang="en-IN" dirty="0"/>
              <a:t>R</a:t>
            </a:r>
            <a:r>
              <a:rPr lang="en-IN" b="0" i="0" u="none" strike="noStrike" baseline="0" dirty="0"/>
              <a:t>ecommended practices</a:t>
            </a:r>
            <a:endParaRPr lang="en-IN" dirty="0"/>
          </a:p>
          <a:p>
            <a:pPr lvl="1"/>
            <a:r>
              <a:rPr lang="en-IN" b="0" i="0" u="none" strike="noStrike" baseline="0" dirty="0"/>
              <a:t>Considerations for scalability, availability, manageability, and security.</a:t>
            </a:r>
          </a:p>
          <a:p>
            <a:endParaRPr lang="en-IN" dirty="0"/>
          </a:p>
          <a:p>
            <a:r>
              <a:rPr lang="en-IN" b="0" i="0" u="none" strike="noStrike" baseline="0" dirty="0"/>
              <a:t>Intended to provide a footprint for yo</a:t>
            </a:r>
            <a:r>
              <a:rPr lang="en-IN" dirty="0"/>
              <a:t>ur reference</a:t>
            </a:r>
            <a:endParaRPr lang="en-IN" b="0" i="0" u="none" strike="noStrike" baseline="0" dirty="0"/>
          </a:p>
          <a:p>
            <a:pPr marL="457113" lvl="1" indent="0">
              <a:buNone/>
            </a:pPr>
            <a:r>
              <a:rPr lang="en-IN" b="0" i="0" u="none" strike="noStrike" baseline="0" dirty="0"/>
              <a:t> </a:t>
            </a:r>
          </a:p>
          <a:p>
            <a:endParaRPr lang="en-IN" b="0" i="0" u="none" strike="noStrike" baseline="0" dirty="0"/>
          </a:p>
        </p:txBody>
      </p:sp>
      <p:sp>
        <p:nvSpPr>
          <p:cNvPr id="4" name="Date Placeholder 3">
            <a:extLst>
              <a:ext uri="{FF2B5EF4-FFF2-40B4-BE49-F238E27FC236}">
                <a16:creationId xmlns:a16="http://schemas.microsoft.com/office/drawing/2014/main" id="{927EA75B-C30A-495C-8BD7-AD6D53C23D39}"/>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1" name="Footer Placeholder 4">
            <a:extLst>
              <a:ext uri="{FF2B5EF4-FFF2-40B4-BE49-F238E27FC236}">
                <a16:creationId xmlns:a16="http://schemas.microsoft.com/office/drawing/2014/main" id="{09EE8869-CB61-4105-9E68-91A3CA6EDE13}"/>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C8E28B17-B677-441E-9DC6-ACB3C9E151C2}"/>
              </a:ext>
            </a:extLst>
          </p:cNvPr>
          <p:cNvSpPr>
            <a:spLocks noGrp="1"/>
          </p:cNvSpPr>
          <p:nvPr>
            <p:ph type="sldNum" sz="quarter" idx="4294967295"/>
          </p:nvPr>
        </p:nvSpPr>
        <p:spPr>
          <a:xfrm>
            <a:off x="8737600" y="6356352"/>
            <a:ext cx="2844800" cy="365125"/>
          </a:xfrm>
        </p:spPr>
        <p:txBody>
          <a:bodyPr/>
          <a:lstStyle/>
          <a:p>
            <a:pPr>
              <a:spcAft>
                <a:spcPts val="600"/>
              </a:spcAft>
            </a:pPr>
            <a:fld id="{81D2C36F-4504-47C0-B82F-A167342A2754}" type="slidenum">
              <a:rPr lang="en-US" smtClean="0"/>
              <a:pPr>
                <a:spcAft>
                  <a:spcPts val="600"/>
                </a:spcAft>
              </a:pPr>
              <a:t>3</a:t>
            </a:fld>
            <a:endParaRPr lang="en-US"/>
          </a:p>
        </p:txBody>
      </p:sp>
    </p:spTree>
    <p:extLst>
      <p:ext uri="{BB962C8B-B14F-4D97-AF65-F5344CB8AC3E}">
        <p14:creationId xmlns:p14="http://schemas.microsoft.com/office/powerpoint/2010/main" val="290553571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5B94-50B1-42E3-9A13-A18CD53A1EB5}"/>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DMZ between Azure and your on-premises datacenter</a:t>
            </a:r>
          </a:p>
        </p:txBody>
      </p:sp>
      <p:sp>
        <p:nvSpPr>
          <p:cNvPr id="3" name="Content Placeholder 2">
            <a:extLst>
              <a:ext uri="{FF2B5EF4-FFF2-40B4-BE49-F238E27FC236}">
                <a16:creationId xmlns:a16="http://schemas.microsoft.com/office/drawing/2014/main" id="{39034FD4-75E8-468E-A1E9-BEC8A9B6BC2B}"/>
              </a:ext>
            </a:extLst>
          </p:cNvPr>
          <p:cNvSpPr>
            <a:spLocks noGrp="1"/>
          </p:cNvSpPr>
          <p:nvPr>
            <p:ph idx="1"/>
          </p:nvPr>
        </p:nvSpPr>
        <p:spPr/>
        <p:txBody>
          <a:bodyPr>
            <a:normAutofit/>
          </a:bodyPr>
          <a:lstStyle/>
          <a:p>
            <a:pPr marL="0" indent="0" algn="l">
              <a:buNone/>
            </a:pPr>
            <a:r>
              <a:rPr lang="en-IN" sz="2400" b="1" i="0" dirty="0">
                <a:solidFill>
                  <a:srgbClr val="171717"/>
                </a:solidFill>
                <a:effectLst/>
                <a:latin typeface="Segoe UI" panose="020B0502040204020203" pitchFamily="34" charset="0"/>
              </a:rPr>
              <a:t>Use Cases</a:t>
            </a:r>
          </a:p>
          <a:p>
            <a:pPr algn="l">
              <a:buFont typeface="Arial" panose="020B0604020202020204" pitchFamily="34" charset="0"/>
              <a:buChar char="•"/>
            </a:pPr>
            <a:r>
              <a:rPr lang="en-IN" sz="2400" b="0" i="0" dirty="0">
                <a:solidFill>
                  <a:srgbClr val="171717"/>
                </a:solidFill>
                <a:effectLst/>
                <a:latin typeface="Segoe UI" panose="020B0502040204020203" pitchFamily="34" charset="0"/>
              </a:rPr>
              <a:t>Hybrid applications where workloads run partly on-premises and partly in Azure.</a:t>
            </a:r>
          </a:p>
          <a:p>
            <a:pPr algn="l">
              <a:buFont typeface="Arial" panose="020B0604020202020204" pitchFamily="34" charset="0"/>
              <a:buChar char="•"/>
            </a:pPr>
            <a:r>
              <a:rPr lang="en-IN" sz="2400" b="0" i="0" dirty="0">
                <a:solidFill>
                  <a:srgbClr val="171717"/>
                </a:solidFill>
                <a:effectLst/>
                <a:latin typeface="Segoe UI" panose="020B0502040204020203" pitchFamily="34" charset="0"/>
              </a:rPr>
              <a:t>Infrastructure that requires granular control over traffic entering an Azure virtual network from an on-premises datacenter.</a:t>
            </a:r>
          </a:p>
          <a:p>
            <a:pPr algn="l">
              <a:buFont typeface="Arial" panose="020B0604020202020204" pitchFamily="34" charset="0"/>
              <a:buChar char="•"/>
            </a:pPr>
            <a:r>
              <a:rPr lang="en-IN" sz="2400" b="0" i="0" dirty="0">
                <a:solidFill>
                  <a:srgbClr val="171717"/>
                </a:solidFill>
                <a:effectLst/>
                <a:latin typeface="Segoe UI" panose="020B0502040204020203" pitchFamily="34" charset="0"/>
              </a:rPr>
              <a:t>Applications that must audit outgoing traffic. This is often a regulatory requirement of many commercial systems and can help to prevent public disclosure of private information.</a:t>
            </a:r>
          </a:p>
          <a:p>
            <a:endParaRPr lang="en-IN" sz="2400" dirty="0"/>
          </a:p>
        </p:txBody>
      </p:sp>
      <p:sp>
        <p:nvSpPr>
          <p:cNvPr id="4" name="Date Placeholder 3">
            <a:extLst>
              <a:ext uri="{FF2B5EF4-FFF2-40B4-BE49-F238E27FC236}">
                <a16:creationId xmlns:a16="http://schemas.microsoft.com/office/drawing/2014/main" id="{4DEA37C3-41F3-42A5-B2A4-CC55A796137C}"/>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B11029DD-0A3E-421E-BD41-0B608F963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FA478-9C5B-40F2-B6FE-F0A8CA3CFF50}"/>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30</a:t>
            </a:fld>
            <a:endParaRPr lang="en-US"/>
          </a:p>
        </p:txBody>
      </p:sp>
    </p:spTree>
    <p:extLst>
      <p:ext uri="{BB962C8B-B14F-4D97-AF65-F5344CB8AC3E}">
        <p14:creationId xmlns:p14="http://schemas.microsoft.com/office/powerpoint/2010/main" val="10381533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831C-ADBC-4167-9BEE-6C98F98693E9}"/>
              </a:ext>
            </a:extLst>
          </p:cNvPr>
          <p:cNvSpPr>
            <a:spLocks noGrp="1"/>
          </p:cNvSpPr>
          <p:nvPr>
            <p:ph type="title"/>
          </p:nvPr>
        </p:nvSpPr>
        <p:spPr/>
        <p:txBody>
          <a:bodyPr/>
          <a:lstStyle/>
          <a:p>
            <a:r>
              <a:rPr lang="en-US" dirty="0"/>
              <a:t>Secure Azure Computing Architecture</a:t>
            </a:r>
          </a:p>
        </p:txBody>
      </p:sp>
      <p:sp>
        <p:nvSpPr>
          <p:cNvPr id="4" name="Date Placeholder 3">
            <a:extLst>
              <a:ext uri="{FF2B5EF4-FFF2-40B4-BE49-F238E27FC236}">
                <a16:creationId xmlns:a16="http://schemas.microsoft.com/office/drawing/2014/main" id="{FB54B5A7-9617-40D8-9124-499D970C3BEA}"/>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9D5097D0-745F-4847-B794-DE834CFA9809}"/>
              </a:ext>
            </a:extLst>
          </p:cNvPr>
          <p:cNvSpPr>
            <a:spLocks noGrp="1"/>
          </p:cNvSpPr>
          <p:nvPr>
            <p:ph type="ftr" sz="quarter" idx="11"/>
          </p:nvPr>
        </p:nvSpPr>
        <p:spPr/>
        <p:txBody>
          <a:bodyPr/>
          <a:lstStyle/>
          <a:p>
            <a:endParaRPr lang="en-US" dirty="0"/>
          </a:p>
        </p:txBody>
      </p:sp>
      <p:pic>
        <p:nvPicPr>
          <p:cNvPr id="2052" name="Picture 4" descr="Architecture diagram that shows the VDSS and VDMS components co-located into a central virtual network.">
            <a:extLst>
              <a:ext uri="{FF2B5EF4-FFF2-40B4-BE49-F238E27FC236}">
                <a16:creationId xmlns:a16="http://schemas.microsoft.com/office/drawing/2014/main" id="{978A9289-572A-48AF-8CF4-FD4A17648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663" y="1062552"/>
            <a:ext cx="4451737" cy="564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10727"/>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E8337-F0D8-4C2A-81E3-046E4ED325E5}"/>
              </a:ext>
            </a:extLst>
          </p:cNvPr>
          <p:cNvSpPr>
            <a:spLocks noGrp="1"/>
          </p:cNvSpPr>
          <p:nvPr>
            <p:ph type="title"/>
          </p:nvPr>
        </p:nvSpPr>
        <p:spPr/>
        <p:txBody>
          <a:bodyPr/>
          <a:lstStyle/>
          <a:p>
            <a:r>
              <a:rPr lang="es-US" dirty="0" err="1"/>
              <a:t>Discussion</a:t>
            </a:r>
            <a:endParaRPr lang="en-US" dirty="0"/>
          </a:p>
        </p:txBody>
      </p:sp>
      <p:sp>
        <p:nvSpPr>
          <p:cNvPr id="3" name="Content Placeholder 2">
            <a:extLst>
              <a:ext uri="{FF2B5EF4-FFF2-40B4-BE49-F238E27FC236}">
                <a16:creationId xmlns:a16="http://schemas.microsoft.com/office/drawing/2014/main" id="{78BFCDB9-EC00-4C63-9917-C8B8F436D331}"/>
              </a:ext>
            </a:extLst>
          </p:cNvPr>
          <p:cNvSpPr>
            <a:spLocks noGrp="1"/>
          </p:cNvSpPr>
          <p:nvPr>
            <p:ph idx="1"/>
          </p:nvPr>
        </p:nvSpPr>
        <p:spPr/>
        <p:txBody>
          <a:bodyPr/>
          <a:lstStyle/>
          <a:p>
            <a:r>
              <a:rPr lang="en-US" sz="2400" dirty="0"/>
              <a:t>How to configure an enterprise-class network within Azure. </a:t>
            </a:r>
          </a:p>
          <a:p>
            <a:endParaRPr lang="en-US" dirty="0"/>
          </a:p>
          <a:p>
            <a:r>
              <a:rPr lang="en-US" sz="2400" dirty="0"/>
              <a:t>Consider the technologies to connect multiple virtual networks, as well as using capabilities such as routing to deploy network virtual appliances in Azure and services to secure your deployment.</a:t>
            </a:r>
            <a:endParaRPr lang="en-US" dirty="0"/>
          </a:p>
        </p:txBody>
      </p:sp>
      <p:sp>
        <p:nvSpPr>
          <p:cNvPr id="4" name="Date Placeholder 3">
            <a:extLst>
              <a:ext uri="{FF2B5EF4-FFF2-40B4-BE49-F238E27FC236}">
                <a16:creationId xmlns:a16="http://schemas.microsoft.com/office/drawing/2014/main" id="{CC888086-F173-46E4-9A74-6A77F514D978}"/>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C42DD8E7-43A8-4CB8-9B5F-10A995FD58F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22865486"/>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799B-B056-47BB-A9C2-13816A4B69A5}"/>
              </a:ext>
            </a:extLst>
          </p:cNvPr>
          <p:cNvSpPr>
            <a:spLocks noGrp="1"/>
          </p:cNvSpPr>
          <p:nvPr>
            <p:ph type="title"/>
          </p:nvPr>
        </p:nvSpPr>
        <p:spPr/>
        <p:txBody>
          <a:bodyPr/>
          <a:lstStyle/>
          <a:p>
            <a:r>
              <a:rPr lang="es-US" dirty="0" err="1"/>
              <a:t>Discussion</a:t>
            </a:r>
            <a:r>
              <a:rPr lang="es-US" dirty="0"/>
              <a:t> pt2 – </a:t>
            </a:r>
            <a:r>
              <a:rPr lang="es-US" dirty="0" err="1"/>
              <a:t>Customer</a:t>
            </a:r>
            <a:r>
              <a:rPr lang="es-US" dirty="0"/>
              <a:t> </a:t>
            </a:r>
            <a:r>
              <a:rPr lang="es-US" dirty="0" err="1"/>
              <a:t>situation</a:t>
            </a:r>
            <a:r>
              <a:rPr lang="es-US" dirty="0"/>
              <a:t> -</a:t>
            </a:r>
            <a:r>
              <a:rPr lang="es-US" dirty="0" err="1"/>
              <a:t>Fabrikam</a:t>
            </a:r>
            <a:endParaRPr lang="en-US" dirty="0"/>
          </a:p>
        </p:txBody>
      </p:sp>
      <p:sp>
        <p:nvSpPr>
          <p:cNvPr id="3" name="Content Placeholder 2">
            <a:extLst>
              <a:ext uri="{FF2B5EF4-FFF2-40B4-BE49-F238E27FC236}">
                <a16:creationId xmlns:a16="http://schemas.microsoft.com/office/drawing/2014/main" id="{D632D576-9058-4A9A-8DD8-0A3783692564}"/>
              </a:ext>
            </a:extLst>
          </p:cNvPr>
          <p:cNvSpPr>
            <a:spLocks noGrp="1"/>
          </p:cNvSpPr>
          <p:nvPr>
            <p:ph idx="1"/>
          </p:nvPr>
        </p:nvSpPr>
        <p:spPr/>
        <p:txBody>
          <a:bodyPr>
            <a:normAutofit/>
          </a:bodyPr>
          <a:lstStyle/>
          <a:p>
            <a:r>
              <a:rPr lang="es-US" dirty="0" err="1"/>
              <a:t>Fabrikam</a:t>
            </a:r>
            <a:r>
              <a:rPr lang="es-US" dirty="0"/>
              <a:t> </a:t>
            </a:r>
            <a:r>
              <a:rPr lang="en-US" dirty="0"/>
              <a:t>stands at the forefront of technological advancement in the ports industry.</a:t>
            </a:r>
          </a:p>
          <a:p>
            <a:r>
              <a:rPr lang="en-US" dirty="0"/>
              <a:t>Headquartered in Miami, FL. 2 separate offices.</a:t>
            </a:r>
          </a:p>
          <a:p>
            <a:r>
              <a:rPr lang="en-US" dirty="0"/>
              <a:t>3 US branches in several states over the south US</a:t>
            </a:r>
          </a:p>
          <a:p>
            <a:r>
              <a:rPr lang="en-US" dirty="0" err="1"/>
              <a:t>Fabrikam</a:t>
            </a:r>
            <a:r>
              <a:rPr lang="en-US" dirty="0"/>
              <a:t> want to run their core application on the cloud. </a:t>
            </a:r>
          </a:p>
          <a:p>
            <a:r>
              <a:rPr lang="en-US" dirty="0"/>
              <a:t>Application, Terminal Management System, developed in 2001 by in-house terminal expertise and logistics experts enabling </a:t>
            </a:r>
            <a:r>
              <a:rPr lang="en-US" dirty="0" err="1"/>
              <a:t>Fabrikam</a:t>
            </a:r>
            <a:r>
              <a:rPr lang="en-US" dirty="0"/>
              <a:t> to increase capacity, service and profitability. </a:t>
            </a:r>
            <a:r>
              <a:rPr lang="en-US" dirty="0" err="1"/>
              <a:t>nGen</a:t>
            </a:r>
            <a:r>
              <a:rPr lang="en-US" dirty="0"/>
              <a:t> </a:t>
            </a:r>
            <a:r>
              <a:rPr lang="en-US" dirty="0" err="1"/>
              <a:t>optimises</a:t>
            </a:r>
            <a:r>
              <a:rPr lang="en-US" dirty="0"/>
              <a:t>, innovates and collaborates terminals with operations intelligences, execution and control, reporting and inventory.</a:t>
            </a:r>
          </a:p>
          <a:p>
            <a:r>
              <a:rPr lang="en-US" dirty="0" err="1"/>
              <a:t>Fabrikam</a:t>
            </a:r>
            <a:r>
              <a:rPr lang="en-US" dirty="0"/>
              <a:t> is looking for a hybrid solution. Currently using NLB  in 2 sites to enable access to the applications per site. No redundancy across site is enabled.</a:t>
            </a:r>
          </a:p>
          <a:p>
            <a:endParaRPr lang="en-US" dirty="0"/>
          </a:p>
          <a:p>
            <a:endParaRPr lang="es-US" dirty="0"/>
          </a:p>
          <a:p>
            <a:endParaRPr lang="en-US" dirty="0"/>
          </a:p>
        </p:txBody>
      </p:sp>
      <p:sp>
        <p:nvSpPr>
          <p:cNvPr id="4" name="Date Placeholder 3">
            <a:extLst>
              <a:ext uri="{FF2B5EF4-FFF2-40B4-BE49-F238E27FC236}">
                <a16:creationId xmlns:a16="http://schemas.microsoft.com/office/drawing/2014/main" id="{0C8F1DC6-F7EF-4294-A0FF-881BC0C1EB5E}"/>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69CEE691-2A0B-4634-9344-3A769CAFD77C}"/>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72124814"/>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E47A9-071A-4AD0-B99E-90AAC4639ED5}"/>
              </a:ext>
            </a:extLst>
          </p:cNvPr>
          <p:cNvSpPr>
            <a:spLocks noGrp="1"/>
          </p:cNvSpPr>
          <p:nvPr>
            <p:ph type="title"/>
          </p:nvPr>
        </p:nvSpPr>
        <p:spPr/>
        <p:txBody>
          <a:bodyPr/>
          <a:lstStyle/>
          <a:p>
            <a:r>
              <a:rPr lang="es-US" dirty="0" err="1"/>
              <a:t>Discussion</a:t>
            </a:r>
            <a:r>
              <a:rPr lang="es-US" dirty="0"/>
              <a:t> pt3 – </a:t>
            </a:r>
            <a:r>
              <a:rPr lang="es-US" dirty="0" err="1"/>
              <a:t>Fabrikam</a:t>
            </a:r>
            <a:r>
              <a:rPr lang="es-US" dirty="0"/>
              <a:t> </a:t>
            </a:r>
            <a:r>
              <a:rPr lang="es-US" dirty="0" err="1"/>
              <a:t>needs</a:t>
            </a:r>
            <a:endParaRPr lang="en-US" dirty="0"/>
          </a:p>
        </p:txBody>
      </p:sp>
      <p:sp>
        <p:nvSpPr>
          <p:cNvPr id="3" name="Content Placeholder 2">
            <a:extLst>
              <a:ext uri="{FF2B5EF4-FFF2-40B4-BE49-F238E27FC236}">
                <a16:creationId xmlns:a16="http://schemas.microsoft.com/office/drawing/2014/main" id="{F88A2DF6-E69E-4AE8-9578-070BB32500FB}"/>
              </a:ext>
            </a:extLst>
          </p:cNvPr>
          <p:cNvSpPr>
            <a:spLocks noGrp="1"/>
          </p:cNvSpPr>
          <p:nvPr>
            <p:ph idx="1"/>
          </p:nvPr>
        </p:nvSpPr>
        <p:spPr/>
        <p:txBody>
          <a:bodyPr/>
          <a:lstStyle/>
          <a:p>
            <a:r>
              <a:rPr lang="en-US" dirty="0"/>
              <a:t>NetOps team is considering options to redirect traffic using an on-premises gateway for this deployment.</a:t>
            </a:r>
          </a:p>
          <a:p>
            <a:r>
              <a:rPr lang="en-US" dirty="0" err="1"/>
              <a:t>Fabrikam</a:t>
            </a:r>
            <a:r>
              <a:rPr lang="en-US" dirty="0"/>
              <a:t> wants to run a pilot in the cloud</a:t>
            </a:r>
          </a:p>
          <a:p>
            <a:r>
              <a:rPr lang="en-US" dirty="0"/>
              <a:t>The core application will be fully running on cloud </a:t>
            </a:r>
          </a:p>
          <a:p>
            <a:r>
              <a:rPr lang="en-US" dirty="0" err="1"/>
              <a:t>Fabrikam</a:t>
            </a:r>
            <a:r>
              <a:rPr lang="en-US" dirty="0"/>
              <a:t> needs to address the virtual networking architecture and support secure data flow between their on-premises infrastructure and the cloud.</a:t>
            </a:r>
          </a:p>
          <a:p>
            <a:r>
              <a:rPr lang="en-US" dirty="0" err="1"/>
              <a:t>Fabrikam</a:t>
            </a:r>
            <a:r>
              <a:rPr lang="en-US" dirty="0"/>
              <a:t> wants to keep their 10gig connectivity between the HQs with 2 sites and the cloud. US branches should also be able to have private connections to the cloud. </a:t>
            </a:r>
          </a:p>
          <a:p>
            <a:r>
              <a:rPr lang="en-US" dirty="0"/>
              <a:t>NetOps team requires the ability to analyze traffic flows and detect potential vulnerabilities near real time.</a:t>
            </a:r>
          </a:p>
          <a:p>
            <a:endParaRPr lang="en-US" dirty="0"/>
          </a:p>
        </p:txBody>
      </p:sp>
      <p:sp>
        <p:nvSpPr>
          <p:cNvPr id="4" name="Date Placeholder 3">
            <a:extLst>
              <a:ext uri="{FF2B5EF4-FFF2-40B4-BE49-F238E27FC236}">
                <a16:creationId xmlns:a16="http://schemas.microsoft.com/office/drawing/2014/main" id="{EF89D5F7-9633-4327-8F8A-83780AE0081E}"/>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F7968764-00A8-4BAD-889D-BCC88878EFF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47785153"/>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p:txBody>
          <a:bodyPr vert="horz" wrap="square" lIns="91440" tIns="45720" rIns="91440" bIns="45720" rtlCol="0" anchor="ctr">
            <a:normAutofit/>
          </a:bodyPr>
          <a:lstStyle/>
          <a:p>
            <a:pPr marR="0" lvl="0" defTabSz="932472" rtl="0" eaLnBrk="1" fontAlgn="base" latinLnBrk="0" hangingPunct="1">
              <a:spcBef>
                <a:spcPct val="0"/>
              </a:spcBef>
              <a:spcAft>
                <a:spcPct val="0"/>
              </a:spcAft>
              <a:buClrTx/>
              <a:buSzTx/>
              <a:tabLst/>
              <a:defRPr/>
            </a:pPr>
            <a:r>
              <a:rPr kumimoji="0" lang="en-IN" i="0" u="none" strike="noStrike" kern="1200" cap="none" spc="0" normalizeH="0" baseline="0" noProof="0">
                <a:ln>
                  <a:noFill/>
                </a:ln>
                <a:effectLst/>
                <a:uLnTx/>
                <a:uFillTx/>
              </a:rPr>
              <a:t>Managed web application</a:t>
            </a:r>
          </a:p>
        </p:txBody>
      </p:sp>
      <p:sp>
        <p:nvSpPr>
          <p:cNvPr id="7" name="Text Placeholder 6">
            <a:extLst>
              <a:ext uri="{FF2B5EF4-FFF2-40B4-BE49-F238E27FC236}">
                <a16:creationId xmlns:a16="http://schemas.microsoft.com/office/drawing/2014/main" id="{EF3A9933-6244-4745-AB81-F5F3CC7D6065}"/>
              </a:ext>
            </a:extLst>
          </p:cNvPr>
          <p:cNvSpPr>
            <a:spLocks noGrp="1"/>
          </p:cNvSpPr>
          <p:nvPr>
            <p:ph type="body" idx="1"/>
          </p:nvPr>
        </p:nvSpPr>
        <p:spPr/>
        <p:txBody>
          <a:bodyPr/>
          <a:lstStyle/>
          <a:p>
            <a:endParaRPr lang="en-IN"/>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35</a:t>
            </a:fld>
            <a:endParaRPr lang="en-US"/>
          </a:p>
        </p:txBody>
      </p:sp>
    </p:spTree>
    <p:extLst>
      <p:ext uri="{BB962C8B-B14F-4D97-AF65-F5344CB8AC3E}">
        <p14:creationId xmlns:p14="http://schemas.microsoft.com/office/powerpoint/2010/main" val="105258991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2F63-914C-410E-9349-5FBE7B0C257B}"/>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Basic web application</a:t>
            </a:r>
          </a:p>
        </p:txBody>
      </p:sp>
      <p:sp>
        <p:nvSpPr>
          <p:cNvPr id="3" name="Content Placeholder 2">
            <a:extLst>
              <a:ext uri="{FF2B5EF4-FFF2-40B4-BE49-F238E27FC236}">
                <a16:creationId xmlns:a16="http://schemas.microsoft.com/office/drawing/2014/main" id="{1F02CCA7-8015-4485-8841-D09B050E0EF3}"/>
              </a:ext>
            </a:extLst>
          </p:cNvPr>
          <p:cNvSpPr>
            <a:spLocks noGrp="1"/>
          </p:cNvSpPr>
          <p:nvPr>
            <p:ph idx="1"/>
          </p:nvPr>
        </p:nvSpPr>
        <p:spPr/>
        <p:txBody>
          <a:bodyPr>
            <a:normAutofit/>
          </a:bodyPr>
          <a:lstStyle/>
          <a:p>
            <a:r>
              <a:rPr lang="en-IN" sz="2800" b="0" i="0" u="none" strike="noStrike" baseline="0" dirty="0">
                <a:solidFill>
                  <a:srgbClr val="263744"/>
                </a:solidFill>
                <a:latin typeface="SegoeUI"/>
              </a:rPr>
              <a:t>This architecture shows a baseline deployment for a web application that uses Azure App Service and Azure SQL Database.</a:t>
            </a:r>
            <a:endParaRPr lang="en-IN" sz="2800" dirty="0"/>
          </a:p>
        </p:txBody>
      </p:sp>
      <p:sp>
        <p:nvSpPr>
          <p:cNvPr id="4" name="Date Placeholder 3">
            <a:extLst>
              <a:ext uri="{FF2B5EF4-FFF2-40B4-BE49-F238E27FC236}">
                <a16:creationId xmlns:a16="http://schemas.microsoft.com/office/drawing/2014/main" id="{FD9E054B-5E0A-4B73-9C7D-CB5BD54DC1F8}"/>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4DFDB68B-FEB6-420C-84B2-1A7C8E9B3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F1B04-3BF0-444C-A3AD-035B495E9BC8}"/>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36</a:t>
            </a:fld>
            <a:endParaRPr lang="en-US"/>
          </a:p>
        </p:txBody>
      </p:sp>
    </p:spTree>
    <p:extLst>
      <p:ext uri="{BB962C8B-B14F-4D97-AF65-F5344CB8AC3E}">
        <p14:creationId xmlns:p14="http://schemas.microsoft.com/office/powerpoint/2010/main" val="3706694456"/>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2F63-914C-410E-9349-5FBE7B0C257B}"/>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Basic web application</a:t>
            </a:r>
          </a:p>
        </p:txBody>
      </p:sp>
      <p:pic>
        <p:nvPicPr>
          <p:cNvPr id="7" name="Content Placeholder 6">
            <a:extLst>
              <a:ext uri="{FF2B5EF4-FFF2-40B4-BE49-F238E27FC236}">
                <a16:creationId xmlns:a16="http://schemas.microsoft.com/office/drawing/2014/main" id="{1F8A2EA8-88FB-40C8-B222-0B864462EF87}"/>
              </a:ext>
            </a:extLst>
          </p:cNvPr>
          <p:cNvPicPr>
            <a:picLocks noGrp="1" noChangeAspect="1"/>
          </p:cNvPicPr>
          <p:nvPr>
            <p:ph idx="1"/>
          </p:nvPr>
        </p:nvPicPr>
        <p:blipFill>
          <a:blip r:embed="rId3"/>
          <a:stretch>
            <a:fillRect/>
          </a:stretch>
        </p:blipFill>
        <p:spPr>
          <a:xfrm>
            <a:off x="609600" y="2187081"/>
            <a:ext cx="11176000" cy="3855438"/>
          </a:xfrm>
          <a:prstGeom prst="rect">
            <a:avLst/>
          </a:prstGeom>
        </p:spPr>
      </p:pic>
      <p:sp>
        <p:nvSpPr>
          <p:cNvPr id="4" name="Date Placeholder 3">
            <a:extLst>
              <a:ext uri="{FF2B5EF4-FFF2-40B4-BE49-F238E27FC236}">
                <a16:creationId xmlns:a16="http://schemas.microsoft.com/office/drawing/2014/main" id="{FD9E054B-5E0A-4B73-9C7D-CB5BD54DC1F8}"/>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4DFDB68B-FEB6-420C-84B2-1A7C8E9B3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F1B04-3BF0-444C-A3AD-035B495E9BC8}"/>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37</a:t>
            </a:fld>
            <a:endParaRPr lang="en-US"/>
          </a:p>
        </p:txBody>
      </p:sp>
    </p:spTree>
    <p:extLst>
      <p:ext uri="{BB962C8B-B14F-4D97-AF65-F5344CB8AC3E}">
        <p14:creationId xmlns:p14="http://schemas.microsoft.com/office/powerpoint/2010/main" val="319903850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ABAD-5369-44F1-AB52-2070F518AC3F}"/>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Scalable web application</a:t>
            </a:r>
          </a:p>
        </p:txBody>
      </p:sp>
      <p:sp>
        <p:nvSpPr>
          <p:cNvPr id="8" name="Content Placeholder 7">
            <a:extLst>
              <a:ext uri="{FF2B5EF4-FFF2-40B4-BE49-F238E27FC236}">
                <a16:creationId xmlns:a16="http://schemas.microsoft.com/office/drawing/2014/main" id="{1637BFEF-4474-4251-8F95-1870A85448F0}"/>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This reference architecture shows proven practices for improving scalability and performance in an Azure App Service web application.</a:t>
            </a:r>
            <a:endParaRPr lang="en-IN" sz="2400" dirty="0"/>
          </a:p>
        </p:txBody>
      </p:sp>
      <p:sp>
        <p:nvSpPr>
          <p:cNvPr id="4" name="Date Placeholder 3">
            <a:extLst>
              <a:ext uri="{FF2B5EF4-FFF2-40B4-BE49-F238E27FC236}">
                <a16:creationId xmlns:a16="http://schemas.microsoft.com/office/drawing/2014/main" id="{4053A245-7F3A-42A0-98A6-F473ACC5B3C5}"/>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05CD74AF-F7AB-452E-A655-0CD689838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F3C26-5892-48CB-A353-B1872E9C34CE}"/>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38</a:t>
            </a:fld>
            <a:endParaRPr lang="en-US"/>
          </a:p>
        </p:txBody>
      </p:sp>
    </p:spTree>
    <p:extLst>
      <p:ext uri="{BB962C8B-B14F-4D97-AF65-F5344CB8AC3E}">
        <p14:creationId xmlns:p14="http://schemas.microsoft.com/office/powerpoint/2010/main" val="2063365413"/>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ABAD-5369-44F1-AB52-2070F518AC3F}"/>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Scalable web application</a:t>
            </a:r>
          </a:p>
        </p:txBody>
      </p:sp>
      <p:pic>
        <p:nvPicPr>
          <p:cNvPr id="3" name="Content Placeholder 2">
            <a:extLst>
              <a:ext uri="{FF2B5EF4-FFF2-40B4-BE49-F238E27FC236}">
                <a16:creationId xmlns:a16="http://schemas.microsoft.com/office/drawing/2014/main" id="{2812800C-72B2-4ABE-90AB-2C5A4E9C542F}"/>
              </a:ext>
            </a:extLst>
          </p:cNvPr>
          <p:cNvPicPr>
            <a:picLocks noGrp="1" noChangeAspect="1"/>
          </p:cNvPicPr>
          <p:nvPr>
            <p:ph idx="1"/>
          </p:nvPr>
        </p:nvPicPr>
        <p:blipFill>
          <a:blip r:embed="rId3"/>
          <a:stretch>
            <a:fillRect/>
          </a:stretch>
        </p:blipFill>
        <p:spPr>
          <a:xfrm>
            <a:off x="609600" y="1198197"/>
            <a:ext cx="11176000" cy="5158153"/>
          </a:xfrm>
          <a:prstGeom prst="rect">
            <a:avLst/>
          </a:prstGeom>
        </p:spPr>
      </p:pic>
      <p:sp>
        <p:nvSpPr>
          <p:cNvPr id="4" name="Date Placeholder 3">
            <a:extLst>
              <a:ext uri="{FF2B5EF4-FFF2-40B4-BE49-F238E27FC236}">
                <a16:creationId xmlns:a16="http://schemas.microsoft.com/office/drawing/2014/main" id="{4053A245-7F3A-42A0-98A6-F473ACC5B3C5}"/>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05CD74AF-F7AB-452E-A655-0CD689838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F3C26-5892-48CB-A353-B1872E9C34CE}"/>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39</a:t>
            </a:fld>
            <a:endParaRPr lang="en-US"/>
          </a:p>
        </p:txBody>
      </p:sp>
    </p:spTree>
    <p:extLst>
      <p:ext uri="{BB962C8B-B14F-4D97-AF65-F5344CB8AC3E}">
        <p14:creationId xmlns:p14="http://schemas.microsoft.com/office/powerpoint/2010/main" val="387460777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0A8"/>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a:xfrm>
            <a:off x="872565" y="1115973"/>
            <a:ext cx="10363200" cy="1362075"/>
          </a:xfrm>
        </p:spPr>
        <p:txBody>
          <a:bodyPr vert="horz" wrap="square" lIns="91440" tIns="45720" rIns="91440" bIns="45720" rtlCol="0" anchor="ctr">
            <a:normAutofit/>
          </a:bodyPr>
          <a:lstStyle/>
          <a:p>
            <a:r>
              <a:rPr kumimoji="0" lang="en-IN"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Identity management</a:t>
            </a:r>
            <a:endParaRPr lang="en-US" dirty="0">
              <a:solidFill>
                <a:schemeClr val="tx1"/>
              </a:solidFill>
              <a:latin typeface="Segoe UI Semibold" panose="020B0702040204020203" pitchFamily="34" charset="0"/>
              <a:cs typeface="Segoe UI Semibold" panose="020B0702040204020203" pitchFamily="34" charset="0"/>
            </a:endParaRPr>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4</a:t>
            </a:fld>
            <a:endParaRPr lang="en-US"/>
          </a:p>
        </p:txBody>
      </p:sp>
    </p:spTree>
    <p:extLst>
      <p:ext uri="{BB962C8B-B14F-4D97-AF65-F5344CB8AC3E}">
        <p14:creationId xmlns:p14="http://schemas.microsoft.com/office/powerpoint/2010/main" val="4254295823"/>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8970-1910-4D9F-81D8-CE9F93AC8F2A}"/>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Serverless web application</a:t>
            </a:r>
          </a:p>
        </p:txBody>
      </p:sp>
      <p:sp>
        <p:nvSpPr>
          <p:cNvPr id="3" name="Content Placeholder 2">
            <a:extLst>
              <a:ext uri="{FF2B5EF4-FFF2-40B4-BE49-F238E27FC236}">
                <a16:creationId xmlns:a16="http://schemas.microsoft.com/office/drawing/2014/main" id="{F225AC8E-634C-4317-B843-485B54C4AA63}"/>
              </a:ext>
            </a:extLst>
          </p:cNvPr>
          <p:cNvSpPr>
            <a:spLocks noGrp="1"/>
          </p:cNvSpPr>
          <p:nvPr>
            <p:ph idx="1"/>
          </p:nvPr>
        </p:nvSpPr>
        <p:spPr/>
        <p:txBody>
          <a:bodyPr>
            <a:normAutofit/>
          </a:bodyPr>
          <a:lstStyle/>
          <a:p>
            <a:r>
              <a:rPr lang="en-IN" sz="2400" b="0" i="0" dirty="0">
                <a:solidFill>
                  <a:schemeClr val="tx1"/>
                </a:solidFill>
                <a:effectLst/>
                <a:latin typeface="Segoe UI" panose="020B0502040204020203" pitchFamily="34" charset="0"/>
              </a:rPr>
              <a:t>This reference architecture </a:t>
            </a:r>
            <a:r>
              <a:rPr lang="en-IN" sz="2400" dirty="0">
                <a:solidFill>
                  <a:schemeClr val="tx1"/>
                </a:solidFill>
                <a:latin typeface="Segoe UI" panose="020B0502040204020203" pitchFamily="34" charset="0"/>
              </a:rPr>
              <a:t>shows a serverless </a:t>
            </a:r>
            <a:r>
              <a:rPr lang="en-IN" sz="2400" b="0" i="0" dirty="0">
                <a:solidFill>
                  <a:schemeClr val="tx1"/>
                </a:solidFill>
                <a:effectLst/>
                <a:latin typeface="Segoe UI" panose="020B0502040204020203" pitchFamily="34" charset="0"/>
              </a:rPr>
              <a:t>web application. The application serves static content from Azure Blob Storage, and implements an API using Azure Functions. </a:t>
            </a:r>
          </a:p>
          <a:p>
            <a:r>
              <a:rPr lang="en-IN" sz="2400" b="0" i="0" dirty="0">
                <a:solidFill>
                  <a:schemeClr val="tx1"/>
                </a:solidFill>
                <a:effectLst/>
                <a:latin typeface="Segoe UI" panose="020B0502040204020203" pitchFamily="34" charset="0"/>
              </a:rPr>
              <a:t>The API reads data from Cosmos DB and returns the results to the web app.</a:t>
            </a:r>
            <a:endParaRPr lang="en-IN" sz="2400" dirty="0">
              <a:solidFill>
                <a:schemeClr val="tx1"/>
              </a:solidFill>
            </a:endParaRPr>
          </a:p>
        </p:txBody>
      </p:sp>
      <p:sp>
        <p:nvSpPr>
          <p:cNvPr id="4" name="Date Placeholder 3">
            <a:extLst>
              <a:ext uri="{FF2B5EF4-FFF2-40B4-BE49-F238E27FC236}">
                <a16:creationId xmlns:a16="http://schemas.microsoft.com/office/drawing/2014/main" id="{10005634-1BB4-421D-9AA1-3522917416EC}"/>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80B2B75C-FCCD-48F8-B687-9B625583C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948EC-FEC1-4EDE-84E2-06D2CD62BAD3}"/>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40</a:t>
            </a:fld>
            <a:endParaRPr lang="en-US"/>
          </a:p>
        </p:txBody>
      </p:sp>
    </p:spTree>
    <p:extLst>
      <p:ext uri="{BB962C8B-B14F-4D97-AF65-F5344CB8AC3E}">
        <p14:creationId xmlns:p14="http://schemas.microsoft.com/office/powerpoint/2010/main" val="295864421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1EB1-AA09-40C7-A765-237473CB1A9C}"/>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Serverless web application</a:t>
            </a:r>
          </a:p>
        </p:txBody>
      </p:sp>
      <p:pic>
        <p:nvPicPr>
          <p:cNvPr id="10" name="Content Placeholder 9">
            <a:extLst>
              <a:ext uri="{FF2B5EF4-FFF2-40B4-BE49-F238E27FC236}">
                <a16:creationId xmlns:a16="http://schemas.microsoft.com/office/drawing/2014/main" id="{1CE31A7A-E6E7-495B-90F6-085D4466615C}"/>
              </a:ext>
            </a:extLst>
          </p:cNvPr>
          <p:cNvPicPr>
            <a:picLocks noGrp="1" noChangeAspect="1"/>
          </p:cNvPicPr>
          <p:nvPr>
            <p:ph idx="1"/>
          </p:nvPr>
        </p:nvPicPr>
        <p:blipFill>
          <a:blip r:embed="rId3"/>
          <a:stretch>
            <a:fillRect/>
          </a:stretch>
        </p:blipFill>
        <p:spPr>
          <a:xfrm>
            <a:off x="609600" y="1606942"/>
            <a:ext cx="11176000" cy="5015716"/>
          </a:xfrm>
          <a:prstGeom prst="rect">
            <a:avLst/>
          </a:prstGeom>
        </p:spPr>
      </p:pic>
      <p:sp>
        <p:nvSpPr>
          <p:cNvPr id="4" name="Date Placeholder 3">
            <a:extLst>
              <a:ext uri="{FF2B5EF4-FFF2-40B4-BE49-F238E27FC236}">
                <a16:creationId xmlns:a16="http://schemas.microsoft.com/office/drawing/2014/main" id="{3872DC16-E697-4602-83F2-910A3FC2548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1F33FA96-139A-478D-ACBA-12C59F035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2B05-5CA2-4DF2-A3FB-3FE679CD339E}"/>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41</a:t>
            </a:fld>
            <a:endParaRPr lang="en-US"/>
          </a:p>
        </p:txBody>
      </p:sp>
    </p:spTree>
    <p:extLst>
      <p:ext uri="{BB962C8B-B14F-4D97-AF65-F5344CB8AC3E}">
        <p14:creationId xmlns:p14="http://schemas.microsoft.com/office/powerpoint/2010/main" val="2970743850"/>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054B-01EA-4E19-A06D-4494DFE05F3B}"/>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Web application in multiple Azure regions for high availability</a:t>
            </a:r>
          </a:p>
        </p:txBody>
      </p:sp>
      <p:sp>
        <p:nvSpPr>
          <p:cNvPr id="3" name="Content Placeholder 2">
            <a:extLst>
              <a:ext uri="{FF2B5EF4-FFF2-40B4-BE49-F238E27FC236}">
                <a16:creationId xmlns:a16="http://schemas.microsoft.com/office/drawing/2014/main" id="{E4B4465B-5C21-4356-932B-0A1C187D965C}"/>
              </a:ext>
            </a:extLst>
          </p:cNvPr>
          <p:cNvSpPr>
            <a:spLocks noGrp="1"/>
          </p:cNvSpPr>
          <p:nvPr>
            <p:ph idx="1"/>
          </p:nvPr>
        </p:nvSpPr>
        <p:spPr/>
        <p:txBody>
          <a:bodyPr>
            <a:normAutofit/>
          </a:bodyPr>
          <a:lstStyle/>
          <a:p>
            <a:r>
              <a:rPr lang="en-IN" sz="2400" b="0" i="0" dirty="0">
                <a:solidFill>
                  <a:srgbClr val="212529"/>
                </a:solidFill>
                <a:effectLst/>
                <a:latin typeface="Open Sans" panose="020B0606030504020204" pitchFamily="34" charset="0"/>
              </a:rPr>
              <a:t>This reference architecture shows how to run an Azure App Service application in multiple regions to achieve high availability.</a:t>
            </a:r>
            <a:endParaRPr lang="en-IN" sz="2400" dirty="0"/>
          </a:p>
        </p:txBody>
      </p:sp>
      <p:sp>
        <p:nvSpPr>
          <p:cNvPr id="4" name="Date Placeholder 3">
            <a:extLst>
              <a:ext uri="{FF2B5EF4-FFF2-40B4-BE49-F238E27FC236}">
                <a16:creationId xmlns:a16="http://schemas.microsoft.com/office/drawing/2014/main" id="{6687E7FE-B8B0-48F8-804F-26EF460BB158}"/>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1D4D6B8F-44C4-4850-AA83-7A5B64719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9F69D-0054-47C5-BCDE-84D53688FDC3}"/>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42</a:t>
            </a:fld>
            <a:endParaRPr lang="en-US"/>
          </a:p>
        </p:txBody>
      </p:sp>
    </p:spTree>
    <p:extLst>
      <p:ext uri="{BB962C8B-B14F-4D97-AF65-F5344CB8AC3E}">
        <p14:creationId xmlns:p14="http://schemas.microsoft.com/office/powerpoint/2010/main" val="1979891119"/>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054B-01EA-4E19-A06D-4494DFE05F3B}"/>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Web application in multiple Azure regions for high availability</a:t>
            </a:r>
          </a:p>
        </p:txBody>
      </p:sp>
      <p:pic>
        <p:nvPicPr>
          <p:cNvPr id="7" name="Content Placeholder 6">
            <a:extLst>
              <a:ext uri="{FF2B5EF4-FFF2-40B4-BE49-F238E27FC236}">
                <a16:creationId xmlns:a16="http://schemas.microsoft.com/office/drawing/2014/main" id="{6AC99B35-5C34-4DCA-8513-C3460C38800B}"/>
              </a:ext>
            </a:extLst>
          </p:cNvPr>
          <p:cNvPicPr>
            <a:picLocks noGrp="1" noChangeAspect="1"/>
          </p:cNvPicPr>
          <p:nvPr>
            <p:ph idx="1"/>
          </p:nvPr>
        </p:nvPicPr>
        <p:blipFill>
          <a:blip r:embed="rId3"/>
          <a:stretch>
            <a:fillRect/>
          </a:stretch>
        </p:blipFill>
        <p:spPr>
          <a:xfrm>
            <a:off x="934361" y="1371600"/>
            <a:ext cx="10526477" cy="5486400"/>
          </a:xfrm>
          <a:prstGeom prst="rect">
            <a:avLst/>
          </a:prstGeom>
        </p:spPr>
      </p:pic>
      <p:sp>
        <p:nvSpPr>
          <p:cNvPr id="4" name="Date Placeholder 3">
            <a:extLst>
              <a:ext uri="{FF2B5EF4-FFF2-40B4-BE49-F238E27FC236}">
                <a16:creationId xmlns:a16="http://schemas.microsoft.com/office/drawing/2014/main" id="{6687E7FE-B8B0-48F8-804F-26EF460BB158}"/>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1D4D6B8F-44C4-4850-AA83-7A5B64719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9F69D-0054-47C5-BCDE-84D53688FDC3}"/>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43</a:t>
            </a:fld>
            <a:endParaRPr lang="en-US"/>
          </a:p>
        </p:txBody>
      </p:sp>
    </p:spTree>
    <p:extLst>
      <p:ext uri="{BB962C8B-B14F-4D97-AF65-F5344CB8AC3E}">
        <p14:creationId xmlns:p14="http://schemas.microsoft.com/office/powerpoint/2010/main" val="239167023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p:txBody>
          <a:bodyPr vert="horz" wrap="square" lIns="91440" tIns="45720" rIns="91440" bIns="45720" rtlCol="0" anchor="ctr">
            <a:normAutofit/>
          </a:bodyPr>
          <a:lstStyle/>
          <a:p>
            <a:pPr marR="0" lvl="0" defTabSz="932472" rtl="0" eaLnBrk="1" fontAlgn="base" latinLnBrk="0" hangingPunct="1">
              <a:spcBef>
                <a:spcPct val="0"/>
              </a:spcBef>
              <a:spcAft>
                <a:spcPct val="0"/>
              </a:spcAft>
              <a:buClrTx/>
              <a:buSzTx/>
              <a:tabLst/>
              <a:defRPr/>
            </a:pPr>
            <a:r>
              <a:rPr kumimoji="0" lang="en-IN" i="0" u="none" strike="noStrike" kern="1200" cap="none" spc="0" normalizeH="0" baseline="0" noProof="0">
                <a:ln>
                  <a:noFill/>
                </a:ln>
                <a:effectLst/>
                <a:uLnTx/>
                <a:uFillTx/>
              </a:rPr>
              <a:t>VM workloads        </a:t>
            </a:r>
          </a:p>
        </p:txBody>
      </p:sp>
      <p:sp>
        <p:nvSpPr>
          <p:cNvPr id="2" name="Text Placeholder 1">
            <a:extLst>
              <a:ext uri="{FF2B5EF4-FFF2-40B4-BE49-F238E27FC236}">
                <a16:creationId xmlns:a16="http://schemas.microsoft.com/office/drawing/2014/main" id="{619C77C4-551E-43B0-8A37-8B4A853A146A}"/>
              </a:ext>
            </a:extLst>
          </p:cNvPr>
          <p:cNvSpPr>
            <a:spLocks noGrp="1"/>
          </p:cNvSpPr>
          <p:nvPr>
            <p:ph type="body" idx="1"/>
          </p:nvPr>
        </p:nvSpPr>
        <p:spPr/>
        <p:txBody>
          <a:bodyPr/>
          <a:lstStyle/>
          <a:p>
            <a:endParaRPr lang="en-IN"/>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44</a:t>
            </a:fld>
            <a:endParaRPr lang="en-US"/>
          </a:p>
        </p:txBody>
      </p:sp>
    </p:spTree>
    <p:extLst>
      <p:ext uri="{BB962C8B-B14F-4D97-AF65-F5344CB8AC3E}">
        <p14:creationId xmlns:p14="http://schemas.microsoft.com/office/powerpoint/2010/main" val="1965939010"/>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AC4C-9BE9-40F5-A45D-9DDF2C3E46BC}"/>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Run a Windows | Linux VM on Azure</a:t>
            </a:r>
          </a:p>
        </p:txBody>
      </p:sp>
      <p:sp>
        <p:nvSpPr>
          <p:cNvPr id="8" name="Content Placeholder 7">
            <a:extLst>
              <a:ext uri="{FF2B5EF4-FFF2-40B4-BE49-F238E27FC236}">
                <a16:creationId xmlns:a16="http://schemas.microsoft.com/office/drawing/2014/main" id="{BAAFC1A3-7DD9-430A-8980-ABBFFCF9F2FA}"/>
              </a:ext>
            </a:extLst>
          </p:cNvPr>
          <p:cNvSpPr>
            <a:spLocks noGrp="1"/>
          </p:cNvSpPr>
          <p:nvPr>
            <p:ph idx="1"/>
          </p:nvPr>
        </p:nvSpPr>
        <p:spPr/>
        <p:txBody>
          <a:bodyPr>
            <a:normAutofit/>
          </a:bodyPr>
          <a:lstStyle/>
          <a:p>
            <a:pPr algn="l"/>
            <a:r>
              <a:rPr lang="en-IN" sz="2400" b="0" i="0" u="none" strike="noStrike" baseline="0" dirty="0">
                <a:solidFill>
                  <a:srgbClr val="263744"/>
                </a:solidFill>
                <a:latin typeface="SegoeUI"/>
              </a:rPr>
              <a:t>This architecture shows a Linux virtual machine (VM) running on Azure, along with associated networking and storage components. </a:t>
            </a:r>
          </a:p>
          <a:p>
            <a:pPr algn="l"/>
            <a:r>
              <a:rPr lang="en-IN" sz="2400" b="0" i="0" u="none" strike="noStrike" baseline="0" dirty="0">
                <a:solidFill>
                  <a:srgbClr val="263744"/>
                </a:solidFill>
                <a:latin typeface="SegoeUI"/>
              </a:rPr>
              <a:t>This architecture can be used to run a single instance, and is the basis for more complex architectures such as n-tier applications</a:t>
            </a:r>
            <a:endParaRPr lang="en-IN" sz="2400" dirty="0"/>
          </a:p>
        </p:txBody>
      </p:sp>
      <p:sp>
        <p:nvSpPr>
          <p:cNvPr id="4" name="Date Placeholder 3">
            <a:extLst>
              <a:ext uri="{FF2B5EF4-FFF2-40B4-BE49-F238E27FC236}">
                <a16:creationId xmlns:a16="http://schemas.microsoft.com/office/drawing/2014/main" id="{CE85B1A3-BA08-45F2-B669-8F454F6AE254}"/>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996DAE6E-86EE-406D-9573-F3699DE87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96DCF-AEEE-476D-BB01-29C35A803AB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45</a:t>
            </a:fld>
            <a:endParaRPr lang="en-US"/>
          </a:p>
        </p:txBody>
      </p:sp>
    </p:spTree>
    <p:extLst>
      <p:ext uri="{BB962C8B-B14F-4D97-AF65-F5344CB8AC3E}">
        <p14:creationId xmlns:p14="http://schemas.microsoft.com/office/powerpoint/2010/main" val="3330830338"/>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AC4C-9BE9-40F5-A45D-9DDF2C3E46BC}"/>
              </a:ext>
            </a:extLst>
          </p:cNvPr>
          <p:cNvSpPr>
            <a:spLocks noGrp="1"/>
          </p:cNvSpPr>
          <p:nvPr>
            <p:ph type="title"/>
          </p:nvPr>
        </p:nvSpPr>
        <p:spPr>
          <a:xfrm>
            <a:off x="203200" y="152401"/>
            <a:ext cx="10374924" cy="792163"/>
          </a:xfrm>
        </p:spPr>
        <p:txBody>
          <a:bodyPr vert="horz" wrap="square" lIns="91440" tIns="45720" rIns="91440" bIns="45720" numCol="1" anchor="ctr" anchorCtr="0" compatLnSpc="1">
            <a:prstTxWarp prst="textNoShape">
              <a:avLst/>
            </a:prstTxWarp>
            <a:normAutofit/>
          </a:bodyPr>
          <a:lstStyle/>
          <a:p>
            <a:r>
              <a:rPr lang="en-IN" dirty="0"/>
              <a:t>Run a Windows | Linux VM on Azure</a:t>
            </a:r>
          </a:p>
        </p:txBody>
      </p:sp>
      <p:pic>
        <p:nvPicPr>
          <p:cNvPr id="9" name="Content Placeholder 8">
            <a:extLst>
              <a:ext uri="{FF2B5EF4-FFF2-40B4-BE49-F238E27FC236}">
                <a16:creationId xmlns:a16="http://schemas.microsoft.com/office/drawing/2014/main" id="{0BCF862C-3F68-4924-84BE-6F000B6E12E1}"/>
              </a:ext>
            </a:extLst>
          </p:cNvPr>
          <p:cNvPicPr>
            <a:picLocks noGrp="1" noChangeAspect="1"/>
          </p:cNvPicPr>
          <p:nvPr>
            <p:ph idx="1"/>
          </p:nvPr>
        </p:nvPicPr>
        <p:blipFill rotWithShape="1">
          <a:blip r:embed="rId3"/>
          <a:srcRect b="22078"/>
          <a:stretch/>
        </p:blipFill>
        <p:spPr>
          <a:xfrm>
            <a:off x="609600" y="1371600"/>
            <a:ext cx="11176000" cy="5486400"/>
          </a:xfrm>
          <a:prstGeom prst="rect">
            <a:avLst/>
          </a:prstGeom>
          <a:noFill/>
        </p:spPr>
      </p:pic>
      <p:sp>
        <p:nvSpPr>
          <p:cNvPr id="4" name="Date Placeholder 3">
            <a:extLst>
              <a:ext uri="{FF2B5EF4-FFF2-40B4-BE49-F238E27FC236}">
                <a16:creationId xmlns:a16="http://schemas.microsoft.com/office/drawing/2014/main" id="{CE85B1A3-BA08-45F2-B669-8F454F6AE254}"/>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4" name="Footer Placeholder 4">
            <a:extLst>
              <a:ext uri="{FF2B5EF4-FFF2-40B4-BE49-F238E27FC236}">
                <a16:creationId xmlns:a16="http://schemas.microsoft.com/office/drawing/2014/main" id="{F63C43F6-A29A-4F07-949B-B8A5A2A20460}"/>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10C96DCF-AEEE-476D-BB01-29C35A803ABD}"/>
              </a:ext>
            </a:extLst>
          </p:cNvPr>
          <p:cNvSpPr>
            <a:spLocks noGrp="1"/>
          </p:cNvSpPr>
          <p:nvPr>
            <p:ph type="sldNum" sz="quarter" idx="4294967295"/>
          </p:nvPr>
        </p:nvSpPr>
        <p:spPr>
          <a:xfrm>
            <a:off x="9347200" y="6356350"/>
            <a:ext cx="2844800" cy="365125"/>
          </a:xfrm>
        </p:spPr>
        <p:txBody>
          <a:bodyPr/>
          <a:lstStyle/>
          <a:p>
            <a:pPr>
              <a:spcAft>
                <a:spcPts val="600"/>
              </a:spcAft>
            </a:pPr>
            <a:fld id="{81D2C36F-4504-47C0-B82F-A167342A2754}" type="slidenum">
              <a:rPr lang="en-US" smtClean="0"/>
              <a:pPr>
                <a:spcAft>
                  <a:spcPts val="600"/>
                </a:spcAft>
              </a:pPr>
              <a:t>46</a:t>
            </a:fld>
            <a:endParaRPr lang="en-US"/>
          </a:p>
        </p:txBody>
      </p:sp>
    </p:spTree>
    <p:extLst>
      <p:ext uri="{BB962C8B-B14F-4D97-AF65-F5344CB8AC3E}">
        <p14:creationId xmlns:p14="http://schemas.microsoft.com/office/powerpoint/2010/main" val="2224938300"/>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A11A-8E3A-4E48-8C39-44B96C10E172}"/>
              </a:ext>
            </a:extLst>
          </p:cNvPr>
          <p:cNvSpPr>
            <a:spLocks noGrp="1"/>
          </p:cNvSpPr>
          <p:nvPr>
            <p:ph type="title"/>
          </p:nvPr>
        </p:nvSpPr>
        <p:spPr/>
        <p:txBody>
          <a:bodyPr/>
          <a:lstStyle/>
          <a:p>
            <a:r>
              <a:rPr lang="es-US" dirty="0" err="1"/>
              <a:t>Discusssion</a:t>
            </a:r>
            <a:r>
              <a:rPr lang="es-US" dirty="0"/>
              <a:t>  - </a:t>
            </a:r>
            <a:r>
              <a:rPr lang="es-US" dirty="0" err="1"/>
              <a:t>Tax</a:t>
            </a:r>
            <a:r>
              <a:rPr lang="es-US" dirty="0"/>
              <a:t> </a:t>
            </a:r>
            <a:r>
              <a:rPr lang="es-US" dirty="0" err="1"/>
              <a:t>management</a:t>
            </a:r>
            <a:r>
              <a:rPr lang="es-US" dirty="0"/>
              <a:t> </a:t>
            </a:r>
            <a:r>
              <a:rPr lang="es-US" dirty="0" err="1"/>
              <a:t>system</a:t>
            </a:r>
            <a:endParaRPr lang="en-US" dirty="0"/>
          </a:p>
        </p:txBody>
      </p:sp>
      <p:sp>
        <p:nvSpPr>
          <p:cNvPr id="4" name="Date Placeholder 3">
            <a:extLst>
              <a:ext uri="{FF2B5EF4-FFF2-40B4-BE49-F238E27FC236}">
                <a16:creationId xmlns:a16="http://schemas.microsoft.com/office/drawing/2014/main" id="{EF16952F-9CFD-4389-886D-715DC3D5AF9D}"/>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E30C8938-AF84-45F1-A0F3-DC1F5B2AD59E}"/>
              </a:ext>
            </a:extLst>
          </p:cNvPr>
          <p:cNvSpPr>
            <a:spLocks noGrp="1"/>
          </p:cNvSpPr>
          <p:nvPr>
            <p:ph type="ftr" sz="quarter" idx="11"/>
          </p:nvPr>
        </p:nvSpPr>
        <p:spPr/>
        <p:txBody>
          <a:bodyPr/>
          <a:lstStyle/>
          <a:p>
            <a:endParaRPr lang="en-US" dirty="0"/>
          </a:p>
        </p:txBody>
      </p:sp>
      <p:pic>
        <p:nvPicPr>
          <p:cNvPr id="7" name="Picture 6">
            <a:extLst>
              <a:ext uri="{FF2B5EF4-FFF2-40B4-BE49-F238E27FC236}">
                <a16:creationId xmlns:a16="http://schemas.microsoft.com/office/drawing/2014/main" id="{FB47CF62-DC1A-4E70-942D-7B1A6C9F4898}"/>
              </a:ext>
            </a:extLst>
          </p:cNvPr>
          <p:cNvPicPr>
            <a:picLocks noChangeAspect="1"/>
          </p:cNvPicPr>
          <p:nvPr/>
        </p:nvPicPr>
        <p:blipFill>
          <a:blip r:embed="rId2"/>
          <a:stretch>
            <a:fillRect/>
          </a:stretch>
        </p:blipFill>
        <p:spPr>
          <a:xfrm>
            <a:off x="1642642" y="1157776"/>
            <a:ext cx="9607998" cy="5563701"/>
          </a:xfrm>
          <a:prstGeom prst="rect">
            <a:avLst/>
          </a:prstGeom>
        </p:spPr>
      </p:pic>
    </p:spTree>
    <p:extLst>
      <p:ext uri="{BB962C8B-B14F-4D97-AF65-F5344CB8AC3E}">
        <p14:creationId xmlns:p14="http://schemas.microsoft.com/office/powerpoint/2010/main" val="506129338"/>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p:txBody>
          <a:bodyPr vert="horz" wrap="square" lIns="91440" tIns="45720" rIns="91440" bIns="45720" rtlCol="0" anchor="ctr">
            <a:normAutofit/>
          </a:bodyPr>
          <a:lstStyle/>
          <a:p>
            <a:pPr marR="0" lvl="0" defTabSz="932472" rtl="0" eaLnBrk="1" fontAlgn="base" latinLnBrk="0" hangingPunct="1">
              <a:spcBef>
                <a:spcPct val="0"/>
              </a:spcBef>
              <a:spcAft>
                <a:spcPct val="0"/>
              </a:spcAft>
              <a:buClrTx/>
              <a:buSzTx/>
              <a:tabLst/>
              <a:defRPr/>
            </a:pPr>
            <a:r>
              <a:rPr kumimoji="0" lang="en-IN" i="0" u="none" strike="noStrike" kern="1200" cap="none" spc="0" normalizeH="0" baseline="0" noProof="0">
                <a:ln>
                  <a:noFill/>
                </a:ln>
                <a:effectLst/>
                <a:uLnTx/>
                <a:uFillTx/>
              </a:rPr>
              <a:t>Internet Of Things</a:t>
            </a:r>
          </a:p>
        </p:txBody>
      </p:sp>
      <p:sp>
        <p:nvSpPr>
          <p:cNvPr id="3" name="Text Placeholder 2">
            <a:extLst>
              <a:ext uri="{FF2B5EF4-FFF2-40B4-BE49-F238E27FC236}">
                <a16:creationId xmlns:a16="http://schemas.microsoft.com/office/drawing/2014/main" id="{9DEB168D-542F-42F7-A9A9-F4EBE01D711B}"/>
              </a:ext>
            </a:extLst>
          </p:cNvPr>
          <p:cNvSpPr>
            <a:spLocks noGrp="1"/>
          </p:cNvSpPr>
          <p:nvPr>
            <p:ph type="body" idx="1"/>
          </p:nvPr>
        </p:nvSpPr>
        <p:spPr/>
        <p:txBody>
          <a:bodyPr/>
          <a:lstStyle/>
          <a:p>
            <a:endParaRPr lang="en-IN"/>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48</a:t>
            </a:fld>
            <a:endParaRPr lang="en-US"/>
          </a:p>
        </p:txBody>
      </p:sp>
    </p:spTree>
    <p:extLst>
      <p:ext uri="{BB962C8B-B14F-4D97-AF65-F5344CB8AC3E}">
        <p14:creationId xmlns:p14="http://schemas.microsoft.com/office/powerpoint/2010/main" val="3309310759"/>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DDBB-7724-42AE-84F3-0CCCE75C27E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Azure IoT reference architecture</a:t>
            </a:r>
          </a:p>
        </p:txBody>
      </p:sp>
      <p:sp>
        <p:nvSpPr>
          <p:cNvPr id="8" name="Content Placeholder 7">
            <a:extLst>
              <a:ext uri="{FF2B5EF4-FFF2-40B4-BE49-F238E27FC236}">
                <a16:creationId xmlns:a16="http://schemas.microsoft.com/office/drawing/2014/main" id="{C5E7728E-F8F1-4EDD-AF64-3F18669F32EB}"/>
              </a:ext>
            </a:extLst>
          </p:cNvPr>
          <p:cNvSpPr>
            <a:spLocks noGrp="1"/>
          </p:cNvSpPr>
          <p:nvPr>
            <p:ph idx="1"/>
          </p:nvPr>
        </p:nvSpPr>
        <p:spPr/>
        <p:txBody>
          <a:bodyPr>
            <a:normAutofit/>
          </a:bodyPr>
          <a:lstStyle/>
          <a:p>
            <a:r>
              <a:rPr lang="en-IN" sz="2400" dirty="0">
                <a:solidFill>
                  <a:schemeClr val="tx1"/>
                </a:solidFill>
              </a:rPr>
              <a:t>The architecture we recommend for IoT solutions is cloud native, microservice, and serverless-based. </a:t>
            </a:r>
          </a:p>
          <a:p>
            <a:r>
              <a:rPr lang="en-IN" sz="2400" dirty="0">
                <a:solidFill>
                  <a:schemeClr val="tx1"/>
                </a:solidFill>
              </a:rPr>
              <a:t>The IoT solution subsystems should be built as discrete services that are independently deployable, and able to scale independently. </a:t>
            </a:r>
          </a:p>
          <a:p>
            <a:r>
              <a:rPr lang="en-IN" sz="2400" dirty="0">
                <a:solidFill>
                  <a:schemeClr val="tx1"/>
                </a:solidFill>
              </a:rPr>
              <a:t>These attributes enable greater scale, more flexibility in updating individual subsystems, and provide the flexibility to choose appropriate technology on a per-subsystem basis. </a:t>
            </a:r>
          </a:p>
          <a:p>
            <a:r>
              <a:rPr lang="en-IN" sz="2400" dirty="0">
                <a:solidFill>
                  <a:schemeClr val="tx1"/>
                </a:solidFill>
              </a:rPr>
              <a:t>It is critical to have the ability to monitor individual subsystems as well as the IoT application as a whole.</a:t>
            </a:r>
          </a:p>
        </p:txBody>
      </p:sp>
      <p:sp>
        <p:nvSpPr>
          <p:cNvPr id="4" name="Date Placeholder 3">
            <a:extLst>
              <a:ext uri="{FF2B5EF4-FFF2-40B4-BE49-F238E27FC236}">
                <a16:creationId xmlns:a16="http://schemas.microsoft.com/office/drawing/2014/main" id="{2538F980-6FE2-411B-8420-225AFC7CDC49}"/>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E4E8AF58-F8DF-4482-A47C-ECCB30117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F0043-5C52-4A81-BDFE-C6BF6773678F}"/>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49</a:t>
            </a:fld>
            <a:endParaRPr lang="en-US"/>
          </a:p>
        </p:txBody>
      </p:sp>
    </p:spTree>
    <p:extLst>
      <p:ext uri="{BB962C8B-B14F-4D97-AF65-F5344CB8AC3E}">
        <p14:creationId xmlns:p14="http://schemas.microsoft.com/office/powerpoint/2010/main" val="225240842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AA079-7101-4702-8E99-B4D92695435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Integrate on-premises AD domains with Azure AD</a:t>
            </a:r>
          </a:p>
        </p:txBody>
      </p:sp>
      <p:sp>
        <p:nvSpPr>
          <p:cNvPr id="3" name="Content Placeholder 2">
            <a:extLst>
              <a:ext uri="{FF2B5EF4-FFF2-40B4-BE49-F238E27FC236}">
                <a16:creationId xmlns:a16="http://schemas.microsoft.com/office/drawing/2014/main" id="{4A9EABB2-2A17-43CD-B0FE-F1589D1FDB6E}"/>
              </a:ext>
            </a:extLst>
          </p:cNvPr>
          <p:cNvSpPr>
            <a:spLocks noGrp="1"/>
          </p:cNvSpPr>
          <p:nvPr>
            <p:ph idx="1"/>
          </p:nvPr>
        </p:nvSpPr>
        <p:spPr>
          <a:xfrm>
            <a:off x="609600" y="1371600"/>
            <a:ext cx="7916985" cy="4640580"/>
          </a:xfrm>
        </p:spPr>
        <p:txBody>
          <a:bodyPr>
            <a:normAutofit/>
          </a:bodyPr>
          <a:lstStyle/>
          <a:p>
            <a:pPr algn="l"/>
            <a:r>
              <a:rPr lang="en-IN" sz="2400" b="0" i="0" dirty="0">
                <a:solidFill>
                  <a:srgbClr val="171717"/>
                </a:solidFill>
                <a:effectLst/>
                <a:latin typeface="Segoe UI" panose="020B0502040204020203" pitchFamily="34" charset="0"/>
              </a:rPr>
              <a:t>Azure Active Directory (Azure AD) is a cloud-based multi-tenant directory and identity service. </a:t>
            </a:r>
          </a:p>
          <a:p>
            <a:pPr algn="l"/>
            <a:endParaRPr lang="en-IN" sz="2400" b="0" i="0" dirty="0">
              <a:solidFill>
                <a:srgbClr val="171717"/>
              </a:solidFill>
              <a:effectLst/>
              <a:latin typeface="Segoe UI" panose="020B0502040204020203" pitchFamily="34" charset="0"/>
            </a:endParaRPr>
          </a:p>
          <a:p>
            <a:pPr algn="l"/>
            <a:r>
              <a:rPr lang="en-IN" sz="2400" b="0" i="0" dirty="0">
                <a:solidFill>
                  <a:srgbClr val="171717"/>
                </a:solidFill>
                <a:effectLst/>
                <a:latin typeface="Segoe UI" panose="020B0502040204020203" pitchFamily="34" charset="0"/>
              </a:rPr>
              <a:t>This reference architecture shows best practices for integrating on-premises Active Directory domains with Azure AD to provide cloud-based identity authentication.</a:t>
            </a:r>
            <a:endParaRPr lang="en-IN" sz="2400" dirty="0">
              <a:solidFill>
                <a:schemeClr val="tx1"/>
              </a:solidFill>
            </a:endParaRPr>
          </a:p>
        </p:txBody>
      </p:sp>
      <p:sp>
        <p:nvSpPr>
          <p:cNvPr id="4" name="Date Placeholder 3">
            <a:extLst>
              <a:ext uri="{FF2B5EF4-FFF2-40B4-BE49-F238E27FC236}">
                <a16:creationId xmlns:a16="http://schemas.microsoft.com/office/drawing/2014/main" id="{0447A626-5D9D-40C8-AD36-6B8660C5E329}"/>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8711B6A6-3EC7-4D71-BD91-35E0AA99F2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86618885"/>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DDBB-7724-42AE-84F3-0CCCE75C27E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Core Subsystems </a:t>
            </a:r>
          </a:p>
        </p:txBody>
      </p:sp>
      <p:sp>
        <p:nvSpPr>
          <p:cNvPr id="6" name="Slide Number Placeholder 5">
            <a:extLst>
              <a:ext uri="{FF2B5EF4-FFF2-40B4-BE49-F238E27FC236}">
                <a16:creationId xmlns:a16="http://schemas.microsoft.com/office/drawing/2014/main" id="{EE6F0043-5C52-4A81-BDFE-C6BF6773678F}"/>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50</a:t>
            </a:fld>
            <a:endParaRPr lang="en-US"/>
          </a:p>
        </p:txBody>
      </p:sp>
      <p:sp>
        <p:nvSpPr>
          <p:cNvPr id="8" name="TextBox 7">
            <a:extLst>
              <a:ext uri="{FF2B5EF4-FFF2-40B4-BE49-F238E27FC236}">
                <a16:creationId xmlns:a16="http://schemas.microsoft.com/office/drawing/2014/main" id="{334D2A2B-8FE1-4473-9681-BF5B1FDE3E06}"/>
              </a:ext>
            </a:extLst>
          </p:cNvPr>
          <p:cNvSpPr txBox="1"/>
          <p:nvPr/>
        </p:nvSpPr>
        <p:spPr>
          <a:xfrm>
            <a:off x="288896" y="6356350"/>
            <a:ext cx="9379889" cy="369332"/>
          </a:xfrm>
          <a:prstGeom prst="rect">
            <a:avLst/>
          </a:prstGeom>
          <a:noFill/>
        </p:spPr>
        <p:txBody>
          <a:bodyPr wrap="square">
            <a:spAutoFit/>
          </a:bodyPr>
          <a:lstStyle/>
          <a:p>
            <a:r>
              <a:rPr lang="en-US" dirty="0"/>
              <a:t>https://azure.microsoft.com/en-us/resources/microsoft-azure-iot-reference-architecture/</a:t>
            </a:r>
          </a:p>
        </p:txBody>
      </p:sp>
      <p:pic>
        <p:nvPicPr>
          <p:cNvPr id="12" name="Picture 11">
            <a:extLst>
              <a:ext uri="{FF2B5EF4-FFF2-40B4-BE49-F238E27FC236}">
                <a16:creationId xmlns:a16="http://schemas.microsoft.com/office/drawing/2014/main" id="{C2C89195-A568-428A-BB46-582EB6FD80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392361" y="1533784"/>
            <a:ext cx="8547145" cy="4692087"/>
          </a:xfrm>
          <a:prstGeom prst="rect">
            <a:avLst/>
          </a:prstGeom>
        </p:spPr>
      </p:pic>
    </p:spTree>
    <p:extLst>
      <p:ext uri="{BB962C8B-B14F-4D97-AF65-F5344CB8AC3E}">
        <p14:creationId xmlns:p14="http://schemas.microsoft.com/office/powerpoint/2010/main" val="245772869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DDBB-7724-42AE-84F3-0CCCE75C27E6}"/>
              </a:ext>
            </a:extLst>
          </p:cNvPr>
          <p:cNvSpPr>
            <a:spLocks noGrp="1"/>
          </p:cNvSpPr>
          <p:nvPr>
            <p:ph type="title"/>
          </p:nvPr>
        </p:nvSpPr>
        <p:spPr>
          <a:xfrm>
            <a:off x="203200" y="152401"/>
            <a:ext cx="10374924" cy="792163"/>
          </a:xfrm>
        </p:spPr>
        <p:txBody>
          <a:bodyPr vert="horz" wrap="square" lIns="91440" tIns="45720" rIns="91440" bIns="45720" numCol="1" anchor="ctr" anchorCtr="0" compatLnSpc="1">
            <a:prstTxWarp prst="textNoShape">
              <a:avLst/>
            </a:prstTxWarp>
            <a:normAutofit/>
          </a:bodyPr>
          <a:lstStyle/>
          <a:p>
            <a:r>
              <a:rPr lang="en-IN" dirty="0"/>
              <a:t>Optional Subsystems </a:t>
            </a:r>
          </a:p>
        </p:txBody>
      </p:sp>
      <p:pic>
        <p:nvPicPr>
          <p:cNvPr id="20" name="Content Placeholder 6">
            <a:extLst>
              <a:ext uri="{FF2B5EF4-FFF2-40B4-BE49-F238E27FC236}">
                <a16:creationId xmlns:a16="http://schemas.microsoft.com/office/drawing/2014/main" id="{01878845-1042-4FF0-8F18-F264892E7C63}"/>
              </a:ext>
            </a:extLst>
          </p:cNvPr>
          <p:cNvPicPr>
            <a:picLocks noChangeAspect="1"/>
          </p:cNvPicPr>
          <p:nvPr/>
        </p:nvPicPr>
        <p:blipFill>
          <a:blip r:embed="rId3"/>
          <a:stretch>
            <a:fillRect/>
          </a:stretch>
        </p:blipFill>
        <p:spPr>
          <a:xfrm>
            <a:off x="609600" y="1544320"/>
            <a:ext cx="11176000" cy="5140959"/>
          </a:xfrm>
          <a:prstGeom prst="rect">
            <a:avLst/>
          </a:prstGeom>
          <a:noFill/>
        </p:spPr>
      </p:pic>
      <p:sp>
        <p:nvSpPr>
          <p:cNvPr id="4" name="Date Placeholder 3">
            <a:extLst>
              <a:ext uri="{FF2B5EF4-FFF2-40B4-BE49-F238E27FC236}">
                <a16:creationId xmlns:a16="http://schemas.microsoft.com/office/drawing/2014/main" id="{2538F980-6FE2-411B-8420-225AFC7CDC49}"/>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25" name="Footer Placeholder 4">
            <a:extLst>
              <a:ext uri="{FF2B5EF4-FFF2-40B4-BE49-F238E27FC236}">
                <a16:creationId xmlns:a16="http://schemas.microsoft.com/office/drawing/2014/main" id="{241A6E0D-FB70-474E-A07F-AC5CE42C07B7}"/>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EE6F0043-5C52-4A81-BDFE-C6BF6773678F}"/>
              </a:ext>
            </a:extLst>
          </p:cNvPr>
          <p:cNvSpPr>
            <a:spLocks noGrp="1"/>
          </p:cNvSpPr>
          <p:nvPr>
            <p:ph type="sldNum" sz="quarter" idx="4294967295"/>
          </p:nvPr>
        </p:nvSpPr>
        <p:spPr>
          <a:xfrm>
            <a:off x="9347200" y="6356350"/>
            <a:ext cx="2844800" cy="365125"/>
          </a:xfrm>
        </p:spPr>
        <p:txBody>
          <a:bodyPr/>
          <a:lstStyle/>
          <a:p>
            <a:pPr>
              <a:spcAft>
                <a:spcPts val="600"/>
              </a:spcAft>
            </a:pPr>
            <a:fld id="{81D2C36F-4504-47C0-B82F-A167342A2754}" type="slidenum">
              <a:rPr lang="en-US" smtClean="0"/>
              <a:pPr>
                <a:spcAft>
                  <a:spcPts val="600"/>
                </a:spcAft>
              </a:pPr>
              <a:t>51</a:t>
            </a:fld>
            <a:endParaRPr lang="en-US"/>
          </a:p>
        </p:txBody>
      </p:sp>
    </p:spTree>
    <p:extLst>
      <p:ext uri="{BB962C8B-B14F-4D97-AF65-F5344CB8AC3E}">
        <p14:creationId xmlns:p14="http://schemas.microsoft.com/office/powerpoint/2010/main" val="45205503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E2A5-E4D2-4A6A-A321-40848F606977}"/>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Cross-Cutting IoT application needs </a:t>
            </a:r>
          </a:p>
        </p:txBody>
      </p:sp>
      <p:pic>
        <p:nvPicPr>
          <p:cNvPr id="8" name="Content Placeholder 7">
            <a:extLst>
              <a:ext uri="{FF2B5EF4-FFF2-40B4-BE49-F238E27FC236}">
                <a16:creationId xmlns:a16="http://schemas.microsoft.com/office/drawing/2014/main" id="{A1FE71EB-6CA7-4B1C-A83B-D6AD45DA8294}"/>
              </a:ext>
            </a:extLst>
          </p:cNvPr>
          <p:cNvPicPr>
            <a:picLocks noGrp="1" noChangeAspect="1"/>
          </p:cNvPicPr>
          <p:nvPr>
            <p:ph idx="1"/>
          </p:nvPr>
        </p:nvPicPr>
        <p:blipFill>
          <a:blip r:embed="rId3"/>
          <a:stretch>
            <a:fillRect/>
          </a:stretch>
        </p:blipFill>
        <p:spPr>
          <a:xfrm>
            <a:off x="1859540" y="1177487"/>
            <a:ext cx="8262651" cy="5238520"/>
          </a:xfrm>
        </p:spPr>
      </p:pic>
      <p:sp>
        <p:nvSpPr>
          <p:cNvPr id="4" name="Date Placeholder 3">
            <a:extLst>
              <a:ext uri="{FF2B5EF4-FFF2-40B4-BE49-F238E27FC236}">
                <a16:creationId xmlns:a16="http://schemas.microsoft.com/office/drawing/2014/main" id="{FA095F23-EF66-48AB-B631-F547C9660DCE}"/>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2301FD52-0FDF-4DF2-B656-3E4AD7C86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C7F46-14C1-4B15-817B-EDF74F907296}"/>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52</a:t>
            </a:fld>
            <a:endParaRPr lang="en-US"/>
          </a:p>
        </p:txBody>
      </p:sp>
    </p:spTree>
    <p:extLst>
      <p:ext uri="{BB962C8B-B14F-4D97-AF65-F5344CB8AC3E}">
        <p14:creationId xmlns:p14="http://schemas.microsoft.com/office/powerpoint/2010/main" val="3079810076"/>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D355-1373-4C53-96F2-D32C8744D167}"/>
              </a:ext>
            </a:extLst>
          </p:cNvPr>
          <p:cNvSpPr>
            <a:spLocks noGrp="1"/>
          </p:cNvSpPr>
          <p:nvPr>
            <p:ph type="title"/>
          </p:nvPr>
        </p:nvSpPr>
        <p:spPr/>
        <p:txBody>
          <a:bodyPr/>
          <a:lstStyle/>
          <a:p>
            <a:r>
              <a:rPr lang="en-US" dirty="0"/>
              <a:t>Azure IoT reference architecture</a:t>
            </a:r>
          </a:p>
        </p:txBody>
      </p:sp>
      <p:pic>
        <p:nvPicPr>
          <p:cNvPr id="7" name="Content Placeholder 6">
            <a:extLst>
              <a:ext uri="{FF2B5EF4-FFF2-40B4-BE49-F238E27FC236}">
                <a16:creationId xmlns:a16="http://schemas.microsoft.com/office/drawing/2014/main" id="{86F19C9E-7CA0-4108-8B61-9FD6F873C5F7}"/>
              </a:ext>
            </a:extLst>
          </p:cNvPr>
          <p:cNvPicPr>
            <a:picLocks noGrp="1" noChangeAspect="1"/>
          </p:cNvPicPr>
          <p:nvPr>
            <p:ph idx="1"/>
          </p:nvPr>
        </p:nvPicPr>
        <p:blipFill>
          <a:blip r:embed="rId2"/>
          <a:stretch>
            <a:fillRect/>
          </a:stretch>
        </p:blipFill>
        <p:spPr>
          <a:xfrm>
            <a:off x="577861" y="1133061"/>
            <a:ext cx="11004539" cy="5486400"/>
          </a:xfrm>
        </p:spPr>
      </p:pic>
      <p:sp>
        <p:nvSpPr>
          <p:cNvPr id="4" name="Date Placeholder 3">
            <a:extLst>
              <a:ext uri="{FF2B5EF4-FFF2-40B4-BE49-F238E27FC236}">
                <a16:creationId xmlns:a16="http://schemas.microsoft.com/office/drawing/2014/main" id="{01058534-88A4-43DE-88E1-F58D6763FE73}"/>
              </a:ext>
            </a:extLst>
          </p:cNvPr>
          <p:cNvSpPr>
            <a:spLocks noGrp="1"/>
          </p:cNvSpPr>
          <p:nvPr>
            <p:ph type="dt" sz="half" idx="10"/>
          </p:nvPr>
        </p:nvSpPr>
        <p:spPr/>
        <p:txBody>
          <a:bodyPr/>
          <a:lstStyle/>
          <a:p>
            <a:fld id="{CFBEA57F-793F-4683-BD8A-741FD4B89154}" type="datetime1">
              <a:rPr lang="en-US" smtClean="0"/>
              <a:t>6/12/2021</a:t>
            </a:fld>
            <a:endParaRPr lang="en-US" dirty="0"/>
          </a:p>
        </p:txBody>
      </p:sp>
      <p:sp>
        <p:nvSpPr>
          <p:cNvPr id="5" name="Footer Placeholder 4">
            <a:extLst>
              <a:ext uri="{FF2B5EF4-FFF2-40B4-BE49-F238E27FC236}">
                <a16:creationId xmlns:a16="http://schemas.microsoft.com/office/drawing/2014/main" id="{56FBC983-D8B4-47B0-BC03-58437AF15FD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1199428"/>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FAF99B8-3B3D-4DA1-88D0-E755AEAA6515}"/>
              </a:ext>
            </a:extLst>
          </p:cNvPr>
          <p:cNvSpPr>
            <a:spLocks noGrp="1"/>
          </p:cNvSpPr>
          <p:nvPr>
            <p:ph type="title"/>
          </p:nvPr>
        </p:nvSpPr>
        <p:spPr/>
        <p:txBody>
          <a:bodyPr vert="horz" wrap="square" lIns="91440" tIns="45720" rIns="91440" bIns="45720" rtlCol="0" anchor="ctr">
            <a:normAutofit/>
          </a:bodyPr>
          <a:lstStyle/>
          <a:p>
            <a:pPr marR="0" lvl="0" defTabSz="932472" rtl="0" eaLnBrk="1" fontAlgn="base" latinLnBrk="0" hangingPunct="1">
              <a:spcBef>
                <a:spcPct val="0"/>
              </a:spcBef>
              <a:spcAft>
                <a:spcPct val="0"/>
              </a:spcAft>
              <a:buClrTx/>
              <a:buSzTx/>
              <a:tabLst/>
              <a:defRPr/>
            </a:pPr>
            <a:r>
              <a:rPr kumimoji="0" lang="en-IN" i="0" u="none" strike="noStrike" kern="1200" cap="none" spc="0" normalizeH="0" baseline="0" noProof="0">
                <a:ln>
                  <a:noFill/>
                </a:ln>
                <a:effectLst/>
                <a:uLnTx/>
                <a:uFillTx/>
              </a:rPr>
              <a:t>Data &amp; BI</a:t>
            </a:r>
          </a:p>
        </p:txBody>
      </p:sp>
      <p:sp>
        <p:nvSpPr>
          <p:cNvPr id="2" name="Text Placeholder 1">
            <a:extLst>
              <a:ext uri="{FF2B5EF4-FFF2-40B4-BE49-F238E27FC236}">
                <a16:creationId xmlns:a16="http://schemas.microsoft.com/office/drawing/2014/main" id="{5B85CF60-3DD6-47CF-BCF9-2E1A81396E3F}"/>
              </a:ext>
            </a:extLst>
          </p:cNvPr>
          <p:cNvSpPr>
            <a:spLocks noGrp="1"/>
          </p:cNvSpPr>
          <p:nvPr>
            <p:ph type="body" idx="1"/>
          </p:nvPr>
        </p:nvSpPr>
        <p:spPr/>
        <p:txBody>
          <a:bodyPr/>
          <a:lstStyle/>
          <a:p>
            <a:endParaRPr lang="en-IN"/>
          </a:p>
        </p:txBody>
      </p:sp>
      <p:sp>
        <p:nvSpPr>
          <p:cNvPr id="4" name="Date Placeholder 3" hidden="1">
            <a:extLst>
              <a:ext uri="{FF2B5EF4-FFF2-40B4-BE49-F238E27FC236}">
                <a16:creationId xmlns:a16="http://schemas.microsoft.com/office/drawing/2014/main" id="{D3E0F476-755F-4BA5-95D8-56619133D7E9}"/>
              </a:ext>
            </a:extLst>
          </p:cNvPr>
          <p:cNvSpPr>
            <a:spLocks noGrp="1"/>
          </p:cNvSpPr>
          <p:nvPr>
            <p:ph type="dt" sz="half" idx="10"/>
          </p:nvPr>
        </p:nvSpPr>
        <p:spPr/>
        <p:txBody>
          <a:bodyPr vert="horz" lIns="91440" tIns="45720" rIns="91440" bIns="45720" rtlCol="0" anchor="ctr">
            <a:normAutofit/>
          </a:bodyPr>
          <a:lstStyle/>
          <a:p>
            <a:pPr>
              <a:lnSpc>
                <a:spcPct val="90000"/>
              </a:lnSpc>
              <a:spcAft>
                <a:spcPts val="600"/>
              </a:spcAft>
            </a:pPr>
            <a:fld id="{BE0A88F0-556B-4BB7-8AAB-D63AEB65C662}" type="datetime1">
              <a:rPr lang="en-US" sz="300" smtClean="0"/>
              <a:pPr>
                <a:lnSpc>
                  <a:spcPct val="90000"/>
                </a:lnSpc>
                <a:spcAft>
                  <a:spcPts val="600"/>
                </a:spcAft>
              </a:pPr>
              <a:t>6/12/2021</a:t>
            </a:fld>
            <a:endParaRPr lang="en-US" sz="300"/>
          </a:p>
        </p:txBody>
      </p:sp>
      <p:sp>
        <p:nvSpPr>
          <p:cNvPr id="6" name="Slide Number Placeholder 5" hidden="1">
            <a:extLst>
              <a:ext uri="{FF2B5EF4-FFF2-40B4-BE49-F238E27FC236}">
                <a16:creationId xmlns:a16="http://schemas.microsoft.com/office/drawing/2014/main" id="{9EFB084B-159F-4EDE-A3A7-583E92C4B507}"/>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54</a:t>
            </a:fld>
            <a:endParaRPr lang="en-US"/>
          </a:p>
        </p:txBody>
      </p:sp>
    </p:spTree>
    <p:extLst>
      <p:ext uri="{BB962C8B-B14F-4D97-AF65-F5344CB8AC3E}">
        <p14:creationId xmlns:p14="http://schemas.microsoft.com/office/powerpoint/2010/main" val="3677728360"/>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DA8-4300-4601-9960-99AB9FE1E32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Enterprise business intelligence</a:t>
            </a:r>
          </a:p>
        </p:txBody>
      </p:sp>
      <p:sp>
        <p:nvSpPr>
          <p:cNvPr id="3" name="Content Placeholder 2">
            <a:extLst>
              <a:ext uri="{FF2B5EF4-FFF2-40B4-BE49-F238E27FC236}">
                <a16:creationId xmlns:a16="http://schemas.microsoft.com/office/drawing/2014/main" id="{5CBA0173-DDD9-4BF9-9E46-A958AA53B869}"/>
              </a:ext>
            </a:extLst>
          </p:cNvPr>
          <p:cNvSpPr>
            <a:spLocks noGrp="1"/>
          </p:cNvSpPr>
          <p:nvPr>
            <p:ph idx="1"/>
          </p:nvPr>
        </p:nvSpPr>
        <p:spPr/>
        <p:txBody>
          <a:bodyPr>
            <a:normAutofit/>
          </a:bodyPr>
          <a:lstStyle/>
          <a:p>
            <a:pPr algn="just"/>
            <a:r>
              <a:rPr lang="en-IN" sz="2400" b="0" i="0" dirty="0">
                <a:solidFill>
                  <a:schemeClr val="tx1"/>
                </a:solidFill>
                <a:effectLst/>
                <a:latin typeface="Segoe UI" panose="020B0502040204020203" pitchFamily="34" charset="0"/>
              </a:rPr>
              <a:t>This reference architecture implements an </a:t>
            </a:r>
            <a:r>
              <a:rPr lang="en-IN" sz="2400" b="0" i="0" u="none" strike="noStrike" dirty="0">
                <a:solidFill>
                  <a:schemeClr val="tx1"/>
                </a:solidFill>
                <a:effectLst/>
                <a:latin typeface="Segoe UI" panose="020B0502040204020203" pitchFamily="34" charset="0"/>
              </a:rPr>
              <a:t>extract, load, and transform (ELT)</a:t>
            </a:r>
            <a:r>
              <a:rPr lang="en-IN" sz="2400" b="0" i="0" dirty="0">
                <a:solidFill>
                  <a:schemeClr val="tx1"/>
                </a:solidFill>
                <a:effectLst/>
                <a:latin typeface="Segoe UI" panose="020B0502040204020203" pitchFamily="34" charset="0"/>
              </a:rPr>
              <a:t> pipeline that moves data from an on-premises SQL Server database into Azure Synapse and transforms the data for analysis.</a:t>
            </a:r>
            <a:endParaRPr lang="en-IN" sz="2400" dirty="0">
              <a:solidFill>
                <a:schemeClr val="tx1"/>
              </a:solidFill>
            </a:endParaRPr>
          </a:p>
        </p:txBody>
      </p:sp>
      <p:sp>
        <p:nvSpPr>
          <p:cNvPr id="4" name="Date Placeholder 3">
            <a:extLst>
              <a:ext uri="{FF2B5EF4-FFF2-40B4-BE49-F238E27FC236}">
                <a16:creationId xmlns:a16="http://schemas.microsoft.com/office/drawing/2014/main" id="{080811E9-30F4-4914-B966-F89396C95BE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038C0899-511B-4D24-BC51-D1337F6E6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5DD42-25BF-4D1D-8F73-D8876437341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55</a:t>
            </a:fld>
            <a:endParaRPr lang="en-US"/>
          </a:p>
        </p:txBody>
      </p:sp>
    </p:spTree>
    <p:extLst>
      <p:ext uri="{BB962C8B-B14F-4D97-AF65-F5344CB8AC3E}">
        <p14:creationId xmlns:p14="http://schemas.microsoft.com/office/powerpoint/2010/main" val="1359078477"/>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DA8-4300-4601-9960-99AB9FE1E32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Enterprise business intelligence</a:t>
            </a:r>
          </a:p>
        </p:txBody>
      </p:sp>
      <p:sp>
        <p:nvSpPr>
          <p:cNvPr id="4" name="Date Placeholder 3">
            <a:extLst>
              <a:ext uri="{FF2B5EF4-FFF2-40B4-BE49-F238E27FC236}">
                <a16:creationId xmlns:a16="http://schemas.microsoft.com/office/drawing/2014/main" id="{080811E9-30F4-4914-B966-F89396C95BE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038C0899-511B-4D24-BC51-D1337F6E6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5DD42-25BF-4D1D-8F73-D8876437341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56</a:t>
            </a:fld>
            <a:endParaRPr lang="en-US"/>
          </a:p>
        </p:txBody>
      </p:sp>
      <p:sp>
        <p:nvSpPr>
          <p:cNvPr id="8" name="TextBox 7">
            <a:extLst>
              <a:ext uri="{FF2B5EF4-FFF2-40B4-BE49-F238E27FC236}">
                <a16:creationId xmlns:a16="http://schemas.microsoft.com/office/drawing/2014/main" id="{B66296B6-96E5-43CF-9ED6-50147FD37AB4}"/>
              </a:ext>
            </a:extLst>
          </p:cNvPr>
          <p:cNvSpPr txBox="1"/>
          <p:nvPr/>
        </p:nvSpPr>
        <p:spPr>
          <a:xfrm>
            <a:off x="869950" y="5469374"/>
            <a:ext cx="6096000" cy="369332"/>
          </a:xfrm>
          <a:prstGeom prst="rect">
            <a:avLst/>
          </a:prstGeom>
          <a:noFill/>
        </p:spPr>
        <p:txBody>
          <a:bodyPr wrap="square">
            <a:spAutoFit/>
          </a:bodyPr>
          <a:lstStyle/>
          <a:p>
            <a:r>
              <a:rPr lang="en-US" dirty="0"/>
              <a:t> https://github.com/mspnp/azure-sqldw-enterprise-bi</a:t>
            </a:r>
          </a:p>
        </p:txBody>
      </p:sp>
      <p:pic>
        <p:nvPicPr>
          <p:cNvPr id="1026" name="Picture 2" descr="GitHub Logos and Usage · GitHub">
            <a:extLst>
              <a:ext uri="{FF2B5EF4-FFF2-40B4-BE49-F238E27FC236}">
                <a16:creationId xmlns:a16="http://schemas.microsoft.com/office/drawing/2014/main" id="{810E147B-EE0D-4CDA-AACC-D5D19B04EA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04" b="10441"/>
          <a:stretch/>
        </p:blipFill>
        <p:spPr bwMode="auto">
          <a:xfrm>
            <a:off x="484170" y="5398496"/>
            <a:ext cx="444500" cy="4413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5B153F4-039D-4B67-9919-0806BAC70A82}"/>
              </a:ext>
            </a:extLst>
          </p:cNvPr>
          <p:cNvSpPr/>
          <p:nvPr/>
        </p:nvSpPr>
        <p:spPr>
          <a:xfrm>
            <a:off x="298229" y="2168221"/>
            <a:ext cx="1638850" cy="2324551"/>
          </a:xfrm>
          <a:prstGeom prst="rect">
            <a:avLst/>
          </a:prstGeom>
          <a:solidFill>
            <a:schemeClr val="bg1"/>
          </a:solidFill>
          <a:ln>
            <a:noFill/>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chemeClr val="tx1"/>
              </a:solidFill>
              <a:latin typeface="+mj-lt"/>
              <a:cs typeface="Segoe UI" pitchFamily="34" charset="0"/>
            </a:endParaRPr>
          </a:p>
        </p:txBody>
      </p:sp>
      <p:sp>
        <p:nvSpPr>
          <p:cNvPr id="11" name="Rectangle 10">
            <a:extLst>
              <a:ext uri="{FF2B5EF4-FFF2-40B4-BE49-F238E27FC236}">
                <a16:creationId xmlns:a16="http://schemas.microsoft.com/office/drawing/2014/main" id="{22BB6375-D48B-4936-A4A2-DA47B85E0ABA}"/>
              </a:ext>
            </a:extLst>
          </p:cNvPr>
          <p:cNvSpPr/>
          <p:nvPr/>
        </p:nvSpPr>
        <p:spPr>
          <a:xfrm>
            <a:off x="2796264" y="2168221"/>
            <a:ext cx="1638850" cy="2324551"/>
          </a:xfrm>
          <a:prstGeom prst="rect">
            <a:avLst/>
          </a:prstGeom>
          <a:solidFill>
            <a:schemeClr val="bg1"/>
          </a:solidFill>
          <a:ln>
            <a:noFill/>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a:gradFill>
                <a:gsLst>
                  <a:gs pos="0">
                    <a:srgbClr val="FFFFFF"/>
                  </a:gs>
                  <a:gs pos="100000">
                    <a:srgbClr val="FFFFFF"/>
                  </a:gs>
                </a:gsLst>
                <a:lin ang="5400000" scaled="0"/>
              </a:gradFill>
              <a:latin typeface="+mj-lt"/>
              <a:cs typeface="Segoe UI" pitchFamily="34" charset="0"/>
            </a:endParaRPr>
          </a:p>
        </p:txBody>
      </p:sp>
      <p:sp>
        <p:nvSpPr>
          <p:cNvPr id="12" name="Rectangle 11">
            <a:extLst>
              <a:ext uri="{FF2B5EF4-FFF2-40B4-BE49-F238E27FC236}">
                <a16:creationId xmlns:a16="http://schemas.microsoft.com/office/drawing/2014/main" id="{C449B4E7-CD00-497C-ACC8-F043512B6D5E}"/>
              </a:ext>
            </a:extLst>
          </p:cNvPr>
          <p:cNvSpPr/>
          <p:nvPr/>
        </p:nvSpPr>
        <p:spPr>
          <a:xfrm>
            <a:off x="5294299" y="2164334"/>
            <a:ext cx="1638850" cy="2324551"/>
          </a:xfrm>
          <a:prstGeom prst="rect">
            <a:avLst/>
          </a:prstGeom>
          <a:solidFill>
            <a:schemeClr val="bg1"/>
          </a:solidFill>
          <a:ln>
            <a:noFill/>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a:gradFill>
                <a:gsLst>
                  <a:gs pos="0">
                    <a:srgbClr val="FFFFFF"/>
                  </a:gs>
                  <a:gs pos="100000">
                    <a:srgbClr val="FFFFFF"/>
                  </a:gs>
                </a:gsLst>
                <a:lin ang="5400000" scaled="0"/>
              </a:gradFill>
              <a:latin typeface="+mj-lt"/>
              <a:cs typeface="Segoe UI" pitchFamily="34" charset="0"/>
            </a:endParaRPr>
          </a:p>
        </p:txBody>
      </p:sp>
      <p:sp>
        <p:nvSpPr>
          <p:cNvPr id="13" name="Rectangle 12">
            <a:extLst>
              <a:ext uri="{FF2B5EF4-FFF2-40B4-BE49-F238E27FC236}">
                <a16:creationId xmlns:a16="http://schemas.microsoft.com/office/drawing/2014/main" id="{E6F4BA45-75F4-4445-ACDC-E7F4204F9A19}"/>
              </a:ext>
            </a:extLst>
          </p:cNvPr>
          <p:cNvSpPr/>
          <p:nvPr/>
        </p:nvSpPr>
        <p:spPr>
          <a:xfrm>
            <a:off x="7792334" y="2164334"/>
            <a:ext cx="1638850" cy="2324551"/>
          </a:xfrm>
          <a:prstGeom prst="rect">
            <a:avLst/>
          </a:prstGeom>
          <a:solidFill>
            <a:schemeClr val="bg1"/>
          </a:solidFill>
          <a:ln>
            <a:noFill/>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a:gradFill>
                <a:gsLst>
                  <a:gs pos="0">
                    <a:srgbClr val="FFFFFF"/>
                  </a:gs>
                  <a:gs pos="100000">
                    <a:srgbClr val="FFFFFF"/>
                  </a:gs>
                </a:gsLst>
                <a:lin ang="5400000" scaled="0"/>
              </a:gradFill>
              <a:latin typeface="+mj-lt"/>
              <a:cs typeface="Segoe UI" pitchFamily="34" charset="0"/>
            </a:endParaRPr>
          </a:p>
        </p:txBody>
      </p:sp>
      <p:sp>
        <p:nvSpPr>
          <p:cNvPr id="14" name="Rectangle 13">
            <a:extLst>
              <a:ext uri="{FF2B5EF4-FFF2-40B4-BE49-F238E27FC236}">
                <a16:creationId xmlns:a16="http://schemas.microsoft.com/office/drawing/2014/main" id="{B1E8A874-9DDC-4747-9590-9F410B6A6ADF}"/>
              </a:ext>
            </a:extLst>
          </p:cNvPr>
          <p:cNvSpPr/>
          <p:nvPr/>
        </p:nvSpPr>
        <p:spPr>
          <a:xfrm>
            <a:off x="10290369" y="2164334"/>
            <a:ext cx="1638850" cy="2324551"/>
          </a:xfrm>
          <a:prstGeom prst="rect">
            <a:avLst/>
          </a:prstGeom>
          <a:solidFill>
            <a:schemeClr val="bg1"/>
          </a:solidFill>
          <a:ln>
            <a:noFill/>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a:gradFill>
                <a:gsLst>
                  <a:gs pos="0">
                    <a:srgbClr val="FFFFFF"/>
                  </a:gs>
                  <a:gs pos="100000">
                    <a:srgbClr val="FFFFFF"/>
                  </a:gs>
                </a:gsLst>
                <a:lin ang="5400000" scaled="0"/>
              </a:gradFill>
              <a:latin typeface="+mj-lt"/>
              <a:cs typeface="Segoe UI" pitchFamily="34" charset="0"/>
            </a:endParaRPr>
          </a:p>
        </p:txBody>
      </p:sp>
      <p:sp>
        <p:nvSpPr>
          <p:cNvPr id="9" name="TextBox 8">
            <a:extLst>
              <a:ext uri="{FF2B5EF4-FFF2-40B4-BE49-F238E27FC236}">
                <a16:creationId xmlns:a16="http://schemas.microsoft.com/office/drawing/2014/main" id="{8907CB95-B34E-4C73-B165-7F9FAECD9D0C}"/>
              </a:ext>
            </a:extLst>
          </p:cNvPr>
          <p:cNvSpPr txBox="1"/>
          <p:nvPr/>
        </p:nvSpPr>
        <p:spPr>
          <a:xfrm>
            <a:off x="425450" y="2267828"/>
            <a:ext cx="1347691" cy="369332"/>
          </a:xfrm>
          <a:prstGeom prst="rect">
            <a:avLst/>
          </a:prstGeom>
          <a:noFill/>
        </p:spPr>
        <p:txBody>
          <a:bodyPr wrap="square" rtlCol="0">
            <a:spAutoFit/>
          </a:bodyPr>
          <a:lstStyle/>
          <a:p>
            <a:r>
              <a:rPr lang="en-US" dirty="0"/>
              <a:t>Data Source</a:t>
            </a:r>
          </a:p>
        </p:txBody>
      </p:sp>
      <p:sp>
        <p:nvSpPr>
          <p:cNvPr id="16" name="TextBox 15">
            <a:extLst>
              <a:ext uri="{FF2B5EF4-FFF2-40B4-BE49-F238E27FC236}">
                <a16:creationId xmlns:a16="http://schemas.microsoft.com/office/drawing/2014/main" id="{A6E0A5EC-515D-4737-8FDD-79A8786CFB49}"/>
              </a:ext>
            </a:extLst>
          </p:cNvPr>
          <p:cNvSpPr txBox="1"/>
          <p:nvPr/>
        </p:nvSpPr>
        <p:spPr>
          <a:xfrm>
            <a:off x="2941843" y="2235562"/>
            <a:ext cx="1347691" cy="369332"/>
          </a:xfrm>
          <a:prstGeom prst="rect">
            <a:avLst/>
          </a:prstGeom>
          <a:noFill/>
        </p:spPr>
        <p:txBody>
          <a:bodyPr wrap="square" rtlCol="0">
            <a:spAutoFit/>
          </a:bodyPr>
          <a:lstStyle/>
          <a:p>
            <a:pPr algn="ctr"/>
            <a:r>
              <a:rPr lang="en-US" dirty="0"/>
              <a:t>Ingestion</a:t>
            </a:r>
          </a:p>
        </p:txBody>
      </p:sp>
      <p:sp>
        <p:nvSpPr>
          <p:cNvPr id="17" name="TextBox 16">
            <a:extLst>
              <a:ext uri="{FF2B5EF4-FFF2-40B4-BE49-F238E27FC236}">
                <a16:creationId xmlns:a16="http://schemas.microsoft.com/office/drawing/2014/main" id="{7B57C942-3DDC-4052-B142-0298E4E8071A}"/>
              </a:ext>
            </a:extLst>
          </p:cNvPr>
          <p:cNvSpPr txBox="1"/>
          <p:nvPr/>
        </p:nvSpPr>
        <p:spPr>
          <a:xfrm>
            <a:off x="5348328" y="2267828"/>
            <a:ext cx="1421518" cy="369332"/>
          </a:xfrm>
          <a:prstGeom prst="rect">
            <a:avLst/>
          </a:prstGeom>
          <a:noFill/>
        </p:spPr>
        <p:txBody>
          <a:bodyPr wrap="square" rtlCol="0">
            <a:spAutoFit/>
          </a:bodyPr>
          <a:lstStyle/>
          <a:p>
            <a:pPr algn="ctr"/>
            <a:r>
              <a:rPr lang="en-US" dirty="0"/>
              <a:t>Data storage</a:t>
            </a:r>
          </a:p>
        </p:txBody>
      </p:sp>
      <p:sp>
        <p:nvSpPr>
          <p:cNvPr id="18" name="TextBox 17">
            <a:extLst>
              <a:ext uri="{FF2B5EF4-FFF2-40B4-BE49-F238E27FC236}">
                <a16:creationId xmlns:a16="http://schemas.microsoft.com/office/drawing/2014/main" id="{46E7B5F8-F035-4DB9-9F3A-F36D3D89B1FF}"/>
              </a:ext>
            </a:extLst>
          </p:cNvPr>
          <p:cNvSpPr txBox="1"/>
          <p:nvPr/>
        </p:nvSpPr>
        <p:spPr>
          <a:xfrm>
            <a:off x="7937913" y="2267828"/>
            <a:ext cx="1347691" cy="369332"/>
          </a:xfrm>
          <a:prstGeom prst="rect">
            <a:avLst/>
          </a:prstGeom>
          <a:noFill/>
        </p:spPr>
        <p:txBody>
          <a:bodyPr wrap="square" rtlCol="0">
            <a:spAutoFit/>
          </a:bodyPr>
          <a:lstStyle/>
          <a:p>
            <a:pPr algn="ctr"/>
            <a:r>
              <a:rPr lang="en-US" dirty="0"/>
              <a:t>Analysis</a:t>
            </a:r>
          </a:p>
        </p:txBody>
      </p:sp>
      <p:sp>
        <p:nvSpPr>
          <p:cNvPr id="19" name="TextBox 18">
            <a:extLst>
              <a:ext uri="{FF2B5EF4-FFF2-40B4-BE49-F238E27FC236}">
                <a16:creationId xmlns:a16="http://schemas.microsoft.com/office/drawing/2014/main" id="{4A8312DD-4E69-4B29-BCD7-D95DD77B4287}"/>
              </a:ext>
            </a:extLst>
          </p:cNvPr>
          <p:cNvSpPr txBox="1"/>
          <p:nvPr/>
        </p:nvSpPr>
        <p:spPr>
          <a:xfrm>
            <a:off x="10344397" y="2267828"/>
            <a:ext cx="1487144" cy="369332"/>
          </a:xfrm>
          <a:prstGeom prst="rect">
            <a:avLst/>
          </a:prstGeom>
          <a:noFill/>
        </p:spPr>
        <p:txBody>
          <a:bodyPr wrap="square" rtlCol="0">
            <a:spAutoFit/>
          </a:bodyPr>
          <a:lstStyle/>
          <a:p>
            <a:pPr algn="ctr"/>
            <a:r>
              <a:rPr lang="en-US" dirty="0"/>
              <a:t>Visualization</a:t>
            </a:r>
          </a:p>
        </p:txBody>
      </p:sp>
      <p:cxnSp>
        <p:nvCxnSpPr>
          <p:cNvPr id="21" name="Straight Connector 20">
            <a:extLst>
              <a:ext uri="{FF2B5EF4-FFF2-40B4-BE49-F238E27FC236}">
                <a16:creationId xmlns:a16="http://schemas.microsoft.com/office/drawing/2014/main" id="{BBFF8D14-51CF-4867-A36A-27463F64A7F5}"/>
              </a:ext>
            </a:extLst>
          </p:cNvPr>
          <p:cNvCxnSpPr>
            <a:cxnSpLocks/>
          </p:cNvCxnSpPr>
          <p:nvPr/>
        </p:nvCxnSpPr>
        <p:spPr>
          <a:xfrm>
            <a:off x="1553490" y="3209660"/>
            <a:ext cx="1468006" cy="0"/>
          </a:xfrm>
          <a:prstGeom prst="line">
            <a:avLst/>
          </a:prstGeom>
          <a:noFill/>
          <a:ln w="28575" cap="flat" cmpd="sng" algn="ctr">
            <a:solidFill>
              <a:srgbClr val="0060A8"/>
            </a:solidFill>
            <a:prstDash val="solid"/>
            <a:headEnd type="none" w="med" len="med"/>
            <a:tailEnd type="arrow" w="med" len="med"/>
          </a:ln>
          <a:effectLst/>
        </p:spPr>
      </p:cxnSp>
      <p:cxnSp>
        <p:nvCxnSpPr>
          <p:cNvPr id="23" name="Straight Connector 22">
            <a:extLst>
              <a:ext uri="{FF2B5EF4-FFF2-40B4-BE49-F238E27FC236}">
                <a16:creationId xmlns:a16="http://schemas.microsoft.com/office/drawing/2014/main" id="{67B6FD6D-E541-4917-BC15-C036AEADFD9C}"/>
              </a:ext>
            </a:extLst>
          </p:cNvPr>
          <p:cNvCxnSpPr>
            <a:cxnSpLocks/>
          </p:cNvCxnSpPr>
          <p:nvPr/>
        </p:nvCxnSpPr>
        <p:spPr>
          <a:xfrm>
            <a:off x="4165600" y="3209660"/>
            <a:ext cx="1468006" cy="0"/>
          </a:xfrm>
          <a:prstGeom prst="line">
            <a:avLst/>
          </a:prstGeom>
          <a:noFill/>
          <a:ln w="28575" cap="flat" cmpd="sng" algn="ctr">
            <a:solidFill>
              <a:srgbClr val="0060A8"/>
            </a:solidFill>
            <a:prstDash val="solid"/>
            <a:headEnd type="none" w="med" len="med"/>
            <a:tailEnd type="arrow" w="med" len="med"/>
          </a:ln>
          <a:effectLst/>
        </p:spPr>
      </p:cxnSp>
      <p:cxnSp>
        <p:nvCxnSpPr>
          <p:cNvPr id="24" name="Straight Connector 23">
            <a:extLst>
              <a:ext uri="{FF2B5EF4-FFF2-40B4-BE49-F238E27FC236}">
                <a16:creationId xmlns:a16="http://schemas.microsoft.com/office/drawing/2014/main" id="{F480F924-1F7B-4195-A5C5-AC4C8AD4B7DC}"/>
              </a:ext>
            </a:extLst>
          </p:cNvPr>
          <p:cNvCxnSpPr>
            <a:cxnSpLocks/>
          </p:cNvCxnSpPr>
          <p:nvPr/>
        </p:nvCxnSpPr>
        <p:spPr>
          <a:xfrm>
            <a:off x="6643650" y="3209660"/>
            <a:ext cx="1468006" cy="0"/>
          </a:xfrm>
          <a:prstGeom prst="line">
            <a:avLst/>
          </a:prstGeom>
          <a:noFill/>
          <a:ln w="28575" cap="flat" cmpd="sng" algn="ctr">
            <a:solidFill>
              <a:srgbClr val="0060A8"/>
            </a:solidFill>
            <a:prstDash val="solid"/>
            <a:headEnd type="none" w="med" len="med"/>
            <a:tailEnd type="arrow" w="med" len="med"/>
          </a:ln>
          <a:effectLst/>
        </p:spPr>
      </p:cxnSp>
      <p:cxnSp>
        <p:nvCxnSpPr>
          <p:cNvPr id="25" name="Straight Connector 24">
            <a:extLst>
              <a:ext uri="{FF2B5EF4-FFF2-40B4-BE49-F238E27FC236}">
                <a16:creationId xmlns:a16="http://schemas.microsoft.com/office/drawing/2014/main" id="{A1F11192-F177-4130-8498-A090F3FAC485}"/>
              </a:ext>
            </a:extLst>
          </p:cNvPr>
          <p:cNvCxnSpPr>
            <a:cxnSpLocks/>
          </p:cNvCxnSpPr>
          <p:nvPr/>
        </p:nvCxnSpPr>
        <p:spPr>
          <a:xfrm>
            <a:off x="9110118" y="3209660"/>
            <a:ext cx="1468006" cy="0"/>
          </a:xfrm>
          <a:prstGeom prst="line">
            <a:avLst/>
          </a:prstGeom>
          <a:noFill/>
          <a:ln w="28575" cap="flat" cmpd="sng" algn="ctr">
            <a:solidFill>
              <a:srgbClr val="0060A8"/>
            </a:solidFill>
            <a:prstDash val="solid"/>
            <a:headEnd type="none" w="med" len="med"/>
            <a:tailEnd type="arrow" w="med" len="med"/>
          </a:ln>
          <a:effectLst/>
        </p:spPr>
      </p:cxnSp>
      <p:pic>
        <p:nvPicPr>
          <p:cNvPr id="26" name="Graphic 25">
            <a:extLst>
              <a:ext uri="{FF2B5EF4-FFF2-40B4-BE49-F238E27FC236}">
                <a16:creationId xmlns:a16="http://schemas.microsoft.com/office/drawing/2014/main" id="{0071402E-023C-44B2-B56B-733DDBE028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895" y="2777371"/>
            <a:ext cx="962981" cy="962981"/>
          </a:xfrm>
          <a:prstGeom prst="rect">
            <a:avLst/>
          </a:prstGeom>
        </p:spPr>
      </p:pic>
      <p:sp>
        <p:nvSpPr>
          <p:cNvPr id="28" name="TextBox 27">
            <a:extLst>
              <a:ext uri="{FF2B5EF4-FFF2-40B4-BE49-F238E27FC236}">
                <a16:creationId xmlns:a16="http://schemas.microsoft.com/office/drawing/2014/main" id="{8CE25950-2172-4B6D-8221-8C9294D95D95}"/>
              </a:ext>
            </a:extLst>
          </p:cNvPr>
          <p:cNvSpPr txBox="1"/>
          <p:nvPr/>
        </p:nvSpPr>
        <p:spPr>
          <a:xfrm>
            <a:off x="10377210" y="3966016"/>
            <a:ext cx="1421518" cy="338554"/>
          </a:xfrm>
          <a:prstGeom prst="rect">
            <a:avLst/>
          </a:prstGeom>
          <a:noFill/>
        </p:spPr>
        <p:txBody>
          <a:bodyPr wrap="square" rtlCol="0">
            <a:spAutoFit/>
          </a:bodyPr>
          <a:lstStyle/>
          <a:p>
            <a:pPr algn="ctr"/>
            <a:r>
              <a:rPr lang="en-US" sz="1600" dirty="0"/>
              <a:t>Power BI</a:t>
            </a:r>
          </a:p>
        </p:txBody>
      </p:sp>
      <p:sp>
        <p:nvSpPr>
          <p:cNvPr id="29" name="TextBox 28">
            <a:extLst>
              <a:ext uri="{FF2B5EF4-FFF2-40B4-BE49-F238E27FC236}">
                <a16:creationId xmlns:a16="http://schemas.microsoft.com/office/drawing/2014/main" id="{4B1B420D-65B9-458E-BD12-B717EA7DC059}"/>
              </a:ext>
            </a:extLst>
          </p:cNvPr>
          <p:cNvSpPr txBox="1"/>
          <p:nvPr/>
        </p:nvSpPr>
        <p:spPr>
          <a:xfrm>
            <a:off x="2868016" y="3878295"/>
            <a:ext cx="1421518" cy="584775"/>
          </a:xfrm>
          <a:prstGeom prst="rect">
            <a:avLst/>
          </a:prstGeom>
          <a:noFill/>
        </p:spPr>
        <p:txBody>
          <a:bodyPr wrap="square" rtlCol="0">
            <a:spAutoFit/>
          </a:bodyPr>
          <a:lstStyle/>
          <a:p>
            <a:pPr algn="ctr"/>
            <a:r>
              <a:rPr lang="en-US" sz="1600" dirty="0"/>
              <a:t>Blob </a:t>
            </a:r>
          </a:p>
          <a:p>
            <a:pPr algn="ctr"/>
            <a:r>
              <a:rPr lang="en-US" sz="1600" dirty="0"/>
              <a:t>Storage</a:t>
            </a:r>
          </a:p>
        </p:txBody>
      </p:sp>
      <p:sp>
        <p:nvSpPr>
          <p:cNvPr id="30" name="TextBox 29">
            <a:extLst>
              <a:ext uri="{FF2B5EF4-FFF2-40B4-BE49-F238E27FC236}">
                <a16:creationId xmlns:a16="http://schemas.microsoft.com/office/drawing/2014/main" id="{041F7CB5-1ED9-4C1D-AE98-8673BB76A48B}"/>
              </a:ext>
            </a:extLst>
          </p:cNvPr>
          <p:cNvSpPr txBox="1"/>
          <p:nvPr/>
        </p:nvSpPr>
        <p:spPr>
          <a:xfrm>
            <a:off x="5381343" y="3893740"/>
            <a:ext cx="1421518" cy="584775"/>
          </a:xfrm>
          <a:prstGeom prst="rect">
            <a:avLst/>
          </a:prstGeom>
          <a:noFill/>
        </p:spPr>
        <p:txBody>
          <a:bodyPr wrap="square" rtlCol="0">
            <a:spAutoFit/>
          </a:bodyPr>
          <a:lstStyle/>
          <a:p>
            <a:pPr algn="ctr"/>
            <a:r>
              <a:rPr lang="en-US" sz="1600" dirty="0"/>
              <a:t>Azure</a:t>
            </a:r>
          </a:p>
          <a:p>
            <a:pPr algn="ctr"/>
            <a:r>
              <a:rPr lang="en-US" sz="1600" dirty="0"/>
              <a:t> Synapse</a:t>
            </a:r>
          </a:p>
        </p:txBody>
      </p:sp>
      <p:sp>
        <p:nvSpPr>
          <p:cNvPr id="31" name="TextBox 30">
            <a:extLst>
              <a:ext uri="{FF2B5EF4-FFF2-40B4-BE49-F238E27FC236}">
                <a16:creationId xmlns:a16="http://schemas.microsoft.com/office/drawing/2014/main" id="{3EEA5315-4AC1-4E19-8E08-07D47AA58351}"/>
              </a:ext>
            </a:extLst>
          </p:cNvPr>
          <p:cNvSpPr txBox="1"/>
          <p:nvPr/>
        </p:nvSpPr>
        <p:spPr>
          <a:xfrm>
            <a:off x="7899623" y="3886111"/>
            <a:ext cx="1421518" cy="584775"/>
          </a:xfrm>
          <a:prstGeom prst="rect">
            <a:avLst/>
          </a:prstGeom>
          <a:noFill/>
        </p:spPr>
        <p:txBody>
          <a:bodyPr wrap="square" rtlCol="0">
            <a:spAutoFit/>
          </a:bodyPr>
          <a:lstStyle/>
          <a:p>
            <a:pPr algn="ctr"/>
            <a:r>
              <a:rPr lang="en-US" sz="1600" dirty="0"/>
              <a:t>Analysis Service</a:t>
            </a:r>
          </a:p>
        </p:txBody>
      </p:sp>
      <p:sp>
        <p:nvSpPr>
          <p:cNvPr id="32" name="TextBox 31">
            <a:extLst>
              <a:ext uri="{FF2B5EF4-FFF2-40B4-BE49-F238E27FC236}">
                <a16:creationId xmlns:a16="http://schemas.microsoft.com/office/drawing/2014/main" id="{0A53B5B0-24B6-4E5E-B0A6-DF105A1D64F2}"/>
              </a:ext>
            </a:extLst>
          </p:cNvPr>
          <p:cNvSpPr txBox="1"/>
          <p:nvPr/>
        </p:nvSpPr>
        <p:spPr>
          <a:xfrm>
            <a:off x="385082" y="3893740"/>
            <a:ext cx="1421518" cy="584775"/>
          </a:xfrm>
          <a:prstGeom prst="rect">
            <a:avLst/>
          </a:prstGeom>
          <a:noFill/>
        </p:spPr>
        <p:txBody>
          <a:bodyPr wrap="square" rtlCol="0">
            <a:spAutoFit/>
          </a:bodyPr>
          <a:lstStyle/>
          <a:p>
            <a:pPr algn="ctr"/>
            <a:r>
              <a:rPr lang="en-US" sz="1600" dirty="0"/>
              <a:t>On-premises network</a:t>
            </a:r>
          </a:p>
        </p:txBody>
      </p:sp>
      <p:pic>
        <p:nvPicPr>
          <p:cNvPr id="33" name="Graphic 32">
            <a:extLst>
              <a:ext uri="{FF2B5EF4-FFF2-40B4-BE49-F238E27FC236}">
                <a16:creationId xmlns:a16="http://schemas.microsoft.com/office/drawing/2014/main" id="{BF47EC8B-6C80-4B0B-8CCD-F6B18C29AB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8122" y="2884390"/>
            <a:ext cx="735082" cy="735082"/>
          </a:xfrm>
          <a:prstGeom prst="rect">
            <a:avLst/>
          </a:prstGeom>
        </p:spPr>
      </p:pic>
      <p:pic>
        <p:nvPicPr>
          <p:cNvPr id="35" name="Graphic 34">
            <a:extLst>
              <a:ext uri="{FF2B5EF4-FFF2-40B4-BE49-F238E27FC236}">
                <a16:creationId xmlns:a16="http://schemas.microsoft.com/office/drawing/2014/main" id="{0A097D9D-DB70-4632-AD5C-D0F85F628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7369" y="2851719"/>
            <a:ext cx="785422" cy="785422"/>
          </a:xfrm>
          <a:prstGeom prst="rect">
            <a:avLst/>
          </a:prstGeom>
        </p:spPr>
      </p:pic>
      <p:pic>
        <p:nvPicPr>
          <p:cNvPr id="37" name="Graphic 36">
            <a:extLst>
              <a:ext uri="{FF2B5EF4-FFF2-40B4-BE49-F238E27FC236}">
                <a16:creationId xmlns:a16="http://schemas.microsoft.com/office/drawing/2014/main" id="{67B52673-F103-4A22-9B86-A4AC0E0AEC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95939" y="2730036"/>
            <a:ext cx="955278" cy="955278"/>
          </a:xfrm>
          <a:prstGeom prst="rect">
            <a:avLst/>
          </a:prstGeom>
        </p:spPr>
      </p:pic>
      <p:pic>
        <p:nvPicPr>
          <p:cNvPr id="1030" name="Picture 6">
            <a:extLst>
              <a:ext uri="{FF2B5EF4-FFF2-40B4-BE49-F238E27FC236}">
                <a16:creationId xmlns:a16="http://schemas.microsoft.com/office/drawing/2014/main" id="{6BA919B7-3C1D-4DE6-BD9E-60C6CFB2A9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13562" y="2910713"/>
            <a:ext cx="727543" cy="727543"/>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a:extLst>
              <a:ext uri="{FF2B5EF4-FFF2-40B4-BE49-F238E27FC236}">
                <a16:creationId xmlns:a16="http://schemas.microsoft.com/office/drawing/2014/main" id="{44BD69C7-3A5C-4C62-B59B-8866E95BD9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18898" y="4798646"/>
            <a:ext cx="1158312" cy="1158312"/>
          </a:xfrm>
          <a:prstGeom prst="rect">
            <a:avLst/>
          </a:prstGeom>
        </p:spPr>
      </p:pic>
      <p:sp>
        <p:nvSpPr>
          <p:cNvPr id="43" name="TextBox 42">
            <a:extLst>
              <a:ext uri="{FF2B5EF4-FFF2-40B4-BE49-F238E27FC236}">
                <a16:creationId xmlns:a16="http://schemas.microsoft.com/office/drawing/2014/main" id="{D568AD08-C34E-42F6-8590-F22F462F6980}"/>
              </a:ext>
            </a:extLst>
          </p:cNvPr>
          <p:cNvSpPr txBox="1"/>
          <p:nvPr/>
        </p:nvSpPr>
        <p:spPr>
          <a:xfrm>
            <a:off x="9132837" y="5893042"/>
            <a:ext cx="1421518" cy="584775"/>
          </a:xfrm>
          <a:prstGeom prst="rect">
            <a:avLst/>
          </a:prstGeom>
          <a:noFill/>
        </p:spPr>
        <p:txBody>
          <a:bodyPr wrap="square" rtlCol="0">
            <a:spAutoFit/>
          </a:bodyPr>
          <a:lstStyle/>
          <a:p>
            <a:pPr algn="ctr"/>
            <a:r>
              <a:rPr lang="en-US" sz="1600" dirty="0"/>
              <a:t>Azure Active Directory</a:t>
            </a:r>
          </a:p>
        </p:txBody>
      </p:sp>
      <p:cxnSp>
        <p:nvCxnSpPr>
          <p:cNvPr id="44" name="Straight Connector 43">
            <a:extLst>
              <a:ext uri="{FF2B5EF4-FFF2-40B4-BE49-F238E27FC236}">
                <a16:creationId xmlns:a16="http://schemas.microsoft.com/office/drawing/2014/main" id="{EF267D48-4244-41FE-BA1B-C0D2B5B57F10}"/>
              </a:ext>
            </a:extLst>
          </p:cNvPr>
          <p:cNvCxnSpPr>
            <a:cxnSpLocks/>
            <a:endCxn id="39" idx="1"/>
          </p:cNvCxnSpPr>
          <p:nvPr/>
        </p:nvCxnSpPr>
        <p:spPr>
          <a:xfrm>
            <a:off x="8587138" y="4594512"/>
            <a:ext cx="631760" cy="783290"/>
          </a:xfrm>
          <a:prstGeom prst="line">
            <a:avLst/>
          </a:prstGeom>
          <a:noFill/>
          <a:ln w="28575" cap="flat" cmpd="sng" algn="ctr">
            <a:solidFill>
              <a:srgbClr val="0060A8"/>
            </a:solidFill>
            <a:prstDash val="solid"/>
            <a:headEnd type="none" w="med" len="med"/>
            <a:tailEnd type="arrow" w="med" len="med"/>
          </a:ln>
          <a:effectLst/>
        </p:spPr>
      </p:cxnSp>
      <p:cxnSp>
        <p:nvCxnSpPr>
          <p:cNvPr id="46" name="Straight Connector 45">
            <a:extLst>
              <a:ext uri="{FF2B5EF4-FFF2-40B4-BE49-F238E27FC236}">
                <a16:creationId xmlns:a16="http://schemas.microsoft.com/office/drawing/2014/main" id="{600DCA23-294D-44C5-B273-451C0CF7B1AE}"/>
              </a:ext>
            </a:extLst>
          </p:cNvPr>
          <p:cNvCxnSpPr>
            <a:cxnSpLocks/>
            <a:endCxn id="39" idx="3"/>
          </p:cNvCxnSpPr>
          <p:nvPr/>
        </p:nvCxnSpPr>
        <p:spPr>
          <a:xfrm flipH="1">
            <a:off x="10377210" y="4557341"/>
            <a:ext cx="636126" cy="820461"/>
          </a:xfrm>
          <a:prstGeom prst="line">
            <a:avLst/>
          </a:prstGeom>
          <a:noFill/>
          <a:ln w="28575" cap="flat" cmpd="sng" algn="ctr">
            <a:solidFill>
              <a:srgbClr val="0060A8"/>
            </a:solidFill>
            <a:prstDash val="solid"/>
            <a:headEnd type="none" w="med" len="med"/>
            <a:tailEnd type="arrow" w="med" len="med"/>
          </a:ln>
          <a:effectLst/>
        </p:spPr>
      </p:cxnSp>
      <p:sp>
        <p:nvSpPr>
          <p:cNvPr id="49" name="TextBox 48">
            <a:extLst>
              <a:ext uri="{FF2B5EF4-FFF2-40B4-BE49-F238E27FC236}">
                <a16:creationId xmlns:a16="http://schemas.microsoft.com/office/drawing/2014/main" id="{578EFD17-A3F0-4378-83C8-5026B9E4C582}"/>
              </a:ext>
            </a:extLst>
          </p:cNvPr>
          <p:cNvSpPr txBox="1"/>
          <p:nvPr/>
        </p:nvSpPr>
        <p:spPr>
          <a:xfrm>
            <a:off x="7507426" y="4978059"/>
            <a:ext cx="1421518" cy="338554"/>
          </a:xfrm>
          <a:prstGeom prst="rect">
            <a:avLst/>
          </a:prstGeom>
          <a:noFill/>
        </p:spPr>
        <p:txBody>
          <a:bodyPr wrap="square" rtlCol="0">
            <a:spAutoFit/>
          </a:bodyPr>
          <a:lstStyle/>
          <a:p>
            <a:pPr algn="ctr"/>
            <a:r>
              <a:rPr lang="en-US" sz="1600" dirty="0"/>
              <a:t>Authentication</a:t>
            </a:r>
          </a:p>
        </p:txBody>
      </p:sp>
    </p:spTree>
    <p:extLst>
      <p:ext uri="{BB962C8B-B14F-4D97-AF65-F5344CB8AC3E}">
        <p14:creationId xmlns:p14="http://schemas.microsoft.com/office/powerpoint/2010/main" val="4089458470"/>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DA8-4300-4601-9960-99AB9FE1E32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Enterprise business intelligence</a:t>
            </a:r>
          </a:p>
        </p:txBody>
      </p:sp>
      <p:sp>
        <p:nvSpPr>
          <p:cNvPr id="8" name="Content Placeholder 7">
            <a:extLst>
              <a:ext uri="{FF2B5EF4-FFF2-40B4-BE49-F238E27FC236}">
                <a16:creationId xmlns:a16="http://schemas.microsoft.com/office/drawing/2014/main" id="{30759C3C-8D5A-4D03-97E7-BB2BA08C8204}"/>
              </a:ext>
            </a:extLst>
          </p:cNvPr>
          <p:cNvSpPr>
            <a:spLocks noGrp="1"/>
          </p:cNvSpPr>
          <p:nvPr>
            <p:ph idx="1"/>
          </p:nvPr>
        </p:nvSpPr>
        <p:spPr/>
        <p:txBody>
          <a:bodyPr>
            <a:normAutofit/>
          </a:bodyPr>
          <a:lstStyle/>
          <a:p>
            <a:r>
              <a:rPr lang="en-IN" sz="2400" b="1" i="0" dirty="0">
                <a:solidFill>
                  <a:srgbClr val="171717"/>
                </a:solidFill>
                <a:effectLst/>
                <a:latin typeface="Segoe UI" panose="020B0502040204020203" pitchFamily="34" charset="0"/>
              </a:rPr>
              <a:t>Scenario</a:t>
            </a:r>
            <a:r>
              <a:rPr lang="en-IN" sz="2400" b="0" i="0" dirty="0">
                <a:solidFill>
                  <a:srgbClr val="171717"/>
                </a:solidFill>
                <a:effectLst/>
                <a:latin typeface="Segoe UI" panose="020B0502040204020203" pitchFamily="34" charset="0"/>
              </a:rPr>
              <a:t>: An organization has a large OLTP data set stored in a SQL Server database on premises. </a:t>
            </a:r>
          </a:p>
          <a:p>
            <a:r>
              <a:rPr lang="en-IN" sz="2400" b="0" i="0" dirty="0">
                <a:solidFill>
                  <a:srgbClr val="171717"/>
                </a:solidFill>
                <a:effectLst/>
                <a:latin typeface="Segoe UI" panose="020B0502040204020203" pitchFamily="34" charset="0"/>
              </a:rPr>
              <a:t>The organization wants to use Azure Synapse to perform analysis using Power BI.</a:t>
            </a:r>
            <a:endParaRPr lang="en-IN" sz="2400" dirty="0"/>
          </a:p>
        </p:txBody>
      </p:sp>
      <p:sp>
        <p:nvSpPr>
          <p:cNvPr id="4" name="Date Placeholder 3">
            <a:extLst>
              <a:ext uri="{FF2B5EF4-FFF2-40B4-BE49-F238E27FC236}">
                <a16:creationId xmlns:a16="http://schemas.microsoft.com/office/drawing/2014/main" id="{080811E9-30F4-4914-B966-F89396C95BE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038C0899-511B-4D24-BC51-D1337F6E6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5DD42-25BF-4D1D-8F73-D8876437341D}"/>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57</a:t>
            </a:fld>
            <a:endParaRPr lang="en-US"/>
          </a:p>
        </p:txBody>
      </p:sp>
    </p:spTree>
    <p:extLst>
      <p:ext uri="{BB962C8B-B14F-4D97-AF65-F5344CB8AC3E}">
        <p14:creationId xmlns:p14="http://schemas.microsoft.com/office/powerpoint/2010/main" val="3203992623"/>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D011-70A1-4B4A-B801-B95D536359F5}"/>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Advanced Analytics Architecture</a:t>
            </a:r>
          </a:p>
        </p:txBody>
      </p:sp>
      <p:sp>
        <p:nvSpPr>
          <p:cNvPr id="3" name="Content Placeholder 2">
            <a:extLst>
              <a:ext uri="{FF2B5EF4-FFF2-40B4-BE49-F238E27FC236}">
                <a16:creationId xmlns:a16="http://schemas.microsoft.com/office/drawing/2014/main" id="{8BE66EBB-1B15-42EA-9C45-8F550FFED98B}"/>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Transform your data into actionable insights using the best-in-class machine learning tools. </a:t>
            </a:r>
          </a:p>
          <a:p>
            <a:r>
              <a:rPr lang="en-IN" sz="2400" b="0" i="0" dirty="0">
                <a:solidFill>
                  <a:srgbClr val="171717"/>
                </a:solidFill>
                <a:effectLst/>
                <a:latin typeface="Segoe UI" panose="020B0502040204020203" pitchFamily="34" charset="0"/>
              </a:rPr>
              <a:t>This architecture allows you to combine any data at any scale, and to build and deploy custom machine learning models at scale.</a:t>
            </a:r>
            <a:endParaRPr lang="en-IN" sz="2400" dirty="0"/>
          </a:p>
        </p:txBody>
      </p:sp>
      <p:sp>
        <p:nvSpPr>
          <p:cNvPr id="4" name="Date Placeholder 3">
            <a:extLst>
              <a:ext uri="{FF2B5EF4-FFF2-40B4-BE49-F238E27FC236}">
                <a16:creationId xmlns:a16="http://schemas.microsoft.com/office/drawing/2014/main" id="{59BB8403-CE0D-4ECC-9A5D-02FD62984626}"/>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3B1B9643-EF46-4C73-8FAD-6552B8B0A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A47D-BECE-4197-85FE-21013A4D1704}"/>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58</a:t>
            </a:fld>
            <a:endParaRPr lang="en-US"/>
          </a:p>
        </p:txBody>
      </p:sp>
    </p:spTree>
    <p:extLst>
      <p:ext uri="{BB962C8B-B14F-4D97-AF65-F5344CB8AC3E}">
        <p14:creationId xmlns:p14="http://schemas.microsoft.com/office/powerpoint/2010/main" val="3877913758"/>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1F666-705C-4926-94C5-56127237C8AA}"/>
              </a:ext>
            </a:extLst>
          </p:cNvPr>
          <p:cNvSpPr>
            <a:spLocks noGrp="1"/>
          </p:cNvSpPr>
          <p:nvPr>
            <p:ph type="title"/>
          </p:nvPr>
        </p:nvSpPr>
        <p:spPr>
          <a:xfrm>
            <a:off x="203200" y="152401"/>
            <a:ext cx="10374924" cy="792163"/>
          </a:xfrm>
        </p:spPr>
        <p:txBody>
          <a:bodyPr wrap="square" anchor="ctr">
            <a:normAutofit/>
          </a:bodyPr>
          <a:lstStyle/>
          <a:p>
            <a:r>
              <a:rPr lang="en-IN" i="0">
                <a:effectLst/>
              </a:rPr>
              <a:t>Advanced Analytics Architecture</a:t>
            </a:r>
            <a:endParaRPr lang="en-IN" dirty="0"/>
          </a:p>
        </p:txBody>
      </p:sp>
      <p:pic>
        <p:nvPicPr>
          <p:cNvPr id="9" name="Content Placeholder 8">
            <a:extLst>
              <a:ext uri="{FF2B5EF4-FFF2-40B4-BE49-F238E27FC236}">
                <a16:creationId xmlns:a16="http://schemas.microsoft.com/office/drawing/2014/main" id="{B08AC131-53C9-4E57-B550-26A0D710F9C2}"/>
              </a:ext>
            </a:extLst>
          </p:cNvPr>
          <p:cNvPicPr>
            <a:picLocks noGrp="1" noChangeAspect="1"/>
          </p:cNvPicPr>
          <p:nvPr>
            <p:ph idx="1"/>
          </p:nvPr>
        </p:nvPicPr>
        <p:blipFill rotWithShape="1">
          <a:blip r:embed="rId3"/>
          <a:srcRect t="20169" b="652"/>
          <a:stretch/>
        </p:blipFill>
        <p:spPr>
          <a:xfrm>
            <a:off x="609600" y="1371600"/>
            <a:ext cx="11176000" cy="5486400"/>
          </a:xfrm>
          <a:prstGeom prst="rect">
            <a:avLst/>
          </a:prstGeom>
          <a:noFill/>
        </p:spPr>
      </p:pic>
      <p:sp>
        <p:nvSpPr>
          <p:cNvPr id="4" name="Date Placeholder 3">
            <a:extLst>
              <a:ext uri="{FF2B5EF4-FFF2-40B4-BE49-F238E27FC236}">
                <a16:creationId xmlns:a16="http://schemas.microsoft.com/office/drawing/2014/main" id="{48F38A54-CD1F-49CA-A285-A568B656BB80}"/>
              </a:ext>
            </a:extLst>
          </p:cNvPr>
          <p:cNvSpPr>
            <a:spLocks noGrp="1"/>
          </p:cNvSpPr>
          <p:nvPr>
            <p:ph type="dt" sz="half" idx="10"/>
          </p:nvPr>
        </p:nvSpPr>
        <p:spPr>
          <a:xfrm>
            <a:off x="609600" y="6356352"/>
            <a:ext cx="2844800" cy="365125"/>
          </a:xfrm>
        </p:spPr>
        <p:txBody>
          <a:bodyPr vert="horz" lIns="91440" tIns="45720" rIns="91440" bIns="45720" rtlCol="0"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1" name="Footer Placeholder 4">
            <a:extLst>
              <a:ext uri="{FF2B5EF4-FFF2-40B4-BE49-F238E27FC236}">
                <a16:creationId xmlns:a16="http://schemas.microsoft.com/office/drawing/2014/main" id="{A472FDAF-7520-4EF3-944C-39C51D9933D2}"/>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20C3625B-4F52-49B9-AB9C-D2055C4DF86F}"/>
              </a:ext>
            </a:extLst>
          </p:cNvPr>
          <p:cNvSpPr>
            <a:spLocks noGrp="1"/>
          </p:cNvSpPr>
          <p:nvPr>
            <p:ph type="sldNum" sz="quarter" idx="4294967295"/>
          </p:nvPr>
        </p:nvSpPr>
        <p:spPr>
          <a:xfrm>
            <a:off x="9347200" y="6356350"/>
            <a:ext cx="2844800" cy="365125"/>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59</a:t>
            </a:fld>
            <a:endParaRPr lang="en-US"/>
          </a:p>
        </p:txBody>
      </p:sp>
    </p:spTree>
    <p:extLst>
      <p:ext uri="{BB962C8B-B14F-4D97-AF65-F5344CB8AC3E}">
        <p14:creationId xmlns:p14="http://schemas.microsoft.com/office/powerpoint/2010/main" val="222781533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6887-B637-4CBE-BC70-643133DF192D}"/>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p>
            <a:br>
              <a:rPr lang="en-IN" dirty="0"/>
            </a:br>
            <a:r>
              <a:rPr lang="en-IN" dirty="0"/>
              <a:t>Integrate on-premises AD domains with Azure AD</a:t>
            </a:r>
            <a:br>
              <a:rPr lang="en-IN" dirty="0"/>
            </a:br>
            <a:endParaRPr lang="en-IN" dirty="0"/>
          </a:p>
        </p:txBody>
      </p:sp>
      <p:sp>
        <p:nvSpPr>
          <p:cNvPr id="4" name="Date Placeholder 3">
            <a:extLst>
              <a:ext uri="{FF2B5EF4-FFF2-40B4-BE49-F238E27FC236}">
                <a16:creationId xmlns:a16="http://schemas.microsoft.com/office/drawing/2014/main" id="{E0EC4D6C-FED8-48A8-9B7F-7777F6B94AFB}"/>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2FEF26D7-2C0E-4EF1-A467-E99764655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95BA2-14CF-4F98-8A13-C4181FD49781}"/>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6</a:t>
            </a:fld>
            <a:endParaRPr lang="en-US"/>
          </a:p>
        </p:txBody>
      </p:sp>
      <p:pic>
        <p:nvPicPr>
          <p:cNvPr id="33" name="Picture 32">
            <a:extLst>
              <a:ext uri="{FF2B5EF4-FFF2-40B4-BE49-F238E27FC236}">
                <a16:creationId xmlns:a16="http://schemas.microsoft.com/office/drawing/2014/main" id="{15F7C868-DA93-4023-8784-7ECAB6212F3B}"/>
              </a:ext>
            </a:extLst>
          </p:cNvPr>
          <p:cNvPicPr>
            <a:picLocks noChangeAspect="1"/>
          </p:cNvPicPr>
          <p:nvPr/>
        </p:nvPicPr>
        <p:blipFill>
          <a:blip r:embed="rId3"/>
          <a:stretch>
            <a:fillRect/>
          </a:stretch>
        </p:blipFill>
        <p:spPr>
          <a:xfrm>
            <a:off x="286247" y="1763899"/>
            <a:ext cx="11746727" cy="4210817"/>
          </a:xfrm>
          <a:prstGeom prst="rect">
            <a:avLst/>
          </a:prstGeom>
        </p:spPr>
      </p:pic>
    </p:spTree>
    <p:extLst>
      <p:ext uri="{BB962C8B-B14F-4D97-AF65-F5344CB8AC3E}">
        <p14:creationId xmlns:p14="http://schemas.microsoft.com/office/powerpoint/2010/main" val="2279467097"/>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53D5-25F8-4938-8027-74487AD84337}"/>
              </a:ext>
            </a:extLst>
          </p:cNvPr>
          <p:cNvSpPr>
            <a:spLocks noGrp="1"/>
          </p:cNvSpPr>
          <p:nvPr>
            <p:ph type="title"/>
          </p:nvPr>
        </p:nvSpPr>
        <p:spPr>
          <a:xfrm>
            <a:off x="203200" y="152401"/>
            <a:ext cx="10374924" cy="792163"/>
          </a:xfrm>
        </p:spPr>
        <p:txBody>
          <a:bodyPr wrap="square" anchor="ctr">
            <a:normAutofit/>
          </a:bodyPr>
          <a:lstStyle/>
          <a:p>
            <a:r>
              <a:rPr lang="en-IN" i="0">
                <a:effectLst/>
              </a:rPr>
              <a:t>Enterprise Data Warehouse Architecture</a:t>
            </a:r>
            <a:endParaRPr lang="en-IN" dirty="0"/>
          </a:p>
        </p:txBody>
      </p:sp>
      <p:sp>
        <p:nvSpPr>
          <p:cNvPr id="3" name="Content Placeholder 2">
            <a:extLst>
              <a:ext uri="{FF2B5EF4-FFF2-40B4-BE49-F238E27FC236}">
                <a16:creationId xmlns:a16="http://schemas.microsoft.com/office/drawing/2014/main" id="{1D9F2E0A-1EB1-44C3-AFD3-ADBA0D6384C8}"/>
              </a:ext>
            </a:extLst>
          </p:cNvPr>
          <p:cNvSpPr>
            <a:spLocks noGrp="1"/>
          </p:cNvSpPr>
          <p:nvPr>
            <p:ph idx="1"/>
          </p:nvPr>
        </p:nvSpPr>
        <p:spPr>
          <a:xfrm>
            <a:off x="609600" y="1371600"/>
            <a:ext cx="11176000" cy="5486400"/>
          </a:xfrm>
        </p:spPr>
        <p:txBody>
          <a:bodyPr wrap="square" anchor="t">
            <a:normAutofit/>
          </a:bodyPr>
          <a:lstStyle/>
          <a:p>
            <a:r>
              <a:rPr lang="en-IN" b="0" i="0">
                <a:effectLst/>
              </a:rPr>
              <a:t>An enterprise data warehouse lets you bring together all your data at any scale easily, and to get insights through analytical dashboards, operational reports, or advanced analytics for all your users.</a:t>
            </a:r>
            <a:endParaRPr lang="en-IN"/>
          </a:p>
        </p:txBody>
      </p:sp>
      <p:sp>
        <p:nvSpPr>
          <p:cNvPr id="4" name="Date Placeholder 3">
            <a:extLst>
              <a:ext uri="{FF2B5EF4-FFF2-40B4-BE49-F238E27FC236}">
                <a16:creationId xmlns:a16="http://schemas.microsoft.com/office/drawing/2014/main" id="{61274EF3-8AE9-4D3D-8C2A-A5D52433B9E3}"/>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1" name="Footer Placeholder 4">
            <a:extLst>
              <a:ext uri="{FF2B5EF4-FFF2-40B4-BE49-F238E27FC236}">
                <a16:creationId xmlns:a16="http://schemas.microsoft.com/office/drawing/2014/main" id="{09E37801-D0E4-4516-92D6-08B27B71C4FC}"/>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F0BD319D-FF55-4B8E-B430-EC3E53B04940}"/>
              </a:ext>
            </a:extLst>
          </p:cNvPr>
          <p:cNvSpPr>
            <a:spLocks noGrp="1"/>
          </p:cNvSpPr>
          <p:nvPr>
            <p:ph type="sldNum" sz="quarter" idx="4294967295"/>
          </p:nvPr>
        </p:nvSpPr>
        <p:spPr>
          <a:xfrm>
            <a:off x="8737600" y="6356352"/>
            <a:ext cx="2844800" cy="365125"/>
          </a:xfrm>
        </p:spPr>
        <p:txBody>
          <a:bodyPr/>
          <a:lstStyle/>
          <a:p>
            <a:pPr>
              <a:spcAft>
                <a:spcPts val="600"/>
              </a:spcAft>
            </a:pPr>
            <a:fld id="{81D2C36F-4504-47C0-B82F-A167342A2754}" type="slidenum">
              <a:rPr lang="en-US" smtClean="0"/>
              <a:pPr>
                <a:spcAft>
                  <a:spcPts val="600"/>
                </a:spcAft>
              </a:pPr>
              <a:t>60</a:t>
            </a:fld>
            <a:endParaRPr lang="en-US"/>
          </a:p>
        </p:txBody>
      </p:sp>
    </p:spTree>
    <p:extLst>
      <p:ext uri="{BB962C8B-B14F-4D97-AF65-F5344CB8AC3E}">
        <p14:creationId xmlns:p14="http://schemas.microsoft.com/office/powerpoint/2010/main" val="502541068"/>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53D5-25F8-4938-8027-74487AD84337}"/>
              </a:ext>
            </a:extLst>
          </p:cNvPr>
          <p:cNvSpPr>
            <a:spLocks noGrp="1"/>
          </p:cNvSpPr>
          <p:nvPr>
            <p:ph type="title"/>
          </p:nvPr>
        </p:nvSpPr>
        <p:spPr>
          <a:xfrm>
            <a:off x="203200" y="152401"/>
            <a:ext cx="10374924" cy="792163"/>
          </a:xfrm>
        </p:spPr>
        <p:txBody>
          <a:bodyPr wrap="square" anchor="ctr">
            <a:normAutofit/>
          </a:bodyPr>
          <a:lstStyle/>
          <a:p>
            <a:r>
              <a:rPr lang="en-IN" i="0">
                <a:effectLst/>
              </a:rPr>
              <a:t>Enterprise Data Warehouse Architecture</a:t>
            </a:r>
            <a:endParaRPr lang="en-IN" dirty="0"/>
          </a:p>
        </p:txBody>
      </p:sp>
      <p:pic>
        <p:nvPicPr>
          <p:cNvPr id="7" name="Content Placeholder 6">
            <a:extLst>
              <a:ext uri="{FF2B5EF4-FFF2-40B4-BE49-F238E27FC236}">
                <a16:creationId xmlns:a16="http://schemas.microsoft.com/office/drawing/2014/main" id="{E06BF5AC-6058-4FD8-96FF-4F1B126D1F60}"/>
              </a:ext>
            </a:extLst>
          </p:cNvPr>
          <p:cNvPicPr>
            <a:picLocks noGrp="1" noChangeAspect="1"/>
          </p:cNvPicPr>
          <p:nvPr>
            <p:ph idx="1"/>
          </p:nvPr>
        </p:nvPicPr>
        <p:blipFill>
          <a:blip r:embed="rId3"/>
          <a:stretch>
            <a:fillRect/>
          </a:stretch>
        </p:blipFill>
        <p:spPr>
          <a:xfrm>
            <a:off x="609600" y="1725931"/>
            <a:ext cx="11176000" cy="4777738"/>
          </a:xfrm>
          <a:prstGeom prst="rect">
            <a:avLst/>
          </a:prstGeom>
          <a:noFill/>
        </p:spPr>
      </p:pic>
      <p:sp>
        <p:nvSpPr>
          <p:cNvPr id="4" name="Date Placeholder 3">
            <a:extLst>
              <a:ext uri="{FF2B5EF4-FFF2-40B4-BE49-F238E27FC236}">
                <a16:creationId xmlns:a16="http://schemas.microsoft.com/office/drawing/2014/main" id="{61274EF3-8AE9-4D3D-8C2A-A5D52433B9E3}"/>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2" name="Footer Placeholder 4">
            <a:extLst>
              <a:ext uri="{FF2B5EF4-FFF2-40B4-BE49-F238E27FC236}">
                <a16:creationId xmlns:a16="http://schemas.microsoft.com/office/drawing/2014/main" id="{4A0B1744-EF83-4F6C-AFAA-76DAD1055544}"/>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F0BD319D-FF55-4B8E-B430-EC3E53B04940}"/>
              </a:ext>
            </a:extLst>
          </p:cNvPr>
          <p:cNvSpPr>
            <a:spLocks noGrp="1"/>
          </p:cNvSpPr>
          <p:nvPr>
            <p:ph type="sldNum" sz="quarter" idx="4294967295"/>
          </p:nvPr>
        </p:nvSpPr>
        <p:spPr>
          <a:xfrm>
            <a:off x="9347200" y="6356350"/>
            <a:ext cx="2844800" cy="365125"/>
          </a:xfrm>
        </p:spPr>
        <p:txBody>
          <a:bodyPr/>
          <a:lstStyle/>
          <a:p>
            <a:pPr>
              <a:spcAft>
                <a:spcPts val="600"/>
              </a:spcAft>
            </a:pPr>
            <a:fld id="{81D2C36F-4504-47C0-B82F-A167342A2754}" type="slidenum">
              <a:rPr lang="en-US" smtClean="0"/>
              <a:pPr>
                <a:spcAft>
                  <a:spcPts val="600"/>
                </a:spcAft>
              </a:pPr>
              <a:t>61</a:t>
            </a:fld>
            <a:endParaRPr lang="en-US"/>
          </a:p>
        </p:txBody>
      </p:sp>
    </p:spTree>
    <p:extLst>
      <p:ext uri="{BB962C8B-B14F-4D97-AF65-F5344CB8AC3E}">
        <p14:creationId xmlns:p14="http://schemas.microsoft.com/office/powerpoint/2010/main" val="284696850"/>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2A5F-B5F8-478E-9200-EC495FECAB9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Real Time Analytics on Big Data Architecture</a:t>
            </a:r>
          </a:p>
        </p:txBody>
      </p:sp>
      <p:sp>
        <p:nvSpPr>
          <p:cNvPr id="8" name="Content Placeholder 7">
            <a:extLst>
              <a:ext uri="{FF2B5EF4-FFF2-40B4-BE49-F238E27FC236}">
                <a16:creationId xmlns:a16="http://schemas.microsoft.com/office/drawing/2014/main" id="{5596E873-62E9-44C7-94F1-BE48B9AFC77A}"/>
              </a:ext>
            </a:extLst>
          </p:cNvPr>
          <p:cNvSpPr>
            <a:spLocks noGrp="1"/>
          </p:cNvSpPr>
          <p:nvPr>
            <p:ph idx="1"/>
          </p:nvPr>
        </p:nvSpPr>
        <p:spPr/>
        <p:txBody>
          <a:bodyPr/>
          <a:lstStyle/>
          <a:p>
            <a:r>
              <a:rPr lang="en-IN" b="0" i="0" dirty="0">
                <a:solidFill>
                  <a:srgbClr val="171717"/>
                </a:solidFill>
                <a:effectLst/>
                <a:latin typeface="Segoe UI" panose="020B0502040204020203" pitchFamily="34" charset="0"/>
              </a:rPr>
              <a:t>Get insights from live streaming data with ease. Capture data continuously from any IoT device, or logs from website clickstreams, and process it in near-real time.</a:t>
            </a:r>
            <a:endParaRPr lang="en-IN" dirty="0"/>
          </a:p>
        </p:txBody>
      </p:sp>
      <p:sp>
        <p:nvSpPr>
          <p:cNvPr id="4" name="Date Placeholder 3">
            <a:extLst>
              <a:ext uri="{FF2B5EF4-FFF2-40B4-BE49-F238E27FC236}">
                <a16:creationId xmlns:a16="http://schemas.microsoft.com/office/drawing/2014/main" id="{C67E05D4-EA52-4939-A726-362F507C6FF6}"/>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8FFE9F7D-51C4-44E4-8203-3DB6F13FF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B662E-DAC1-47A5-A8B1-F6B701BC529A}"/>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62</a:t>
            </a:fld>
            <a:endParaRPr lang="en-US"/>
          </a:p>
        </p:txBody>
      </p:sp>
    </p:spTree>
    <p:extLst>
      <p:ext uri="{BB962C8B-B14F-4D97-AF65-F5344CB8AC3E}">
        <p14:creationId xmlns:p14="http://schemas.microsoft.com/office/powerpoint/2010/main" val="2913942128"/>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2A5F-B5F8-478E-9200-EC495FECAB9E}"/>
              </a:ext>
            </a:extLst>
          </p:cNvPr>
          <p:cNvSpPr>
            <a:spLocks noGrp="1"/>
          </p:cNvSpPr>
          <p:nvPr>
            <p:ph type="title"/>
          </p:nvPr>
        </p:nvSpPr>
        <p:spPr>
          <a:xfrm>
            <a:off x="203200" y="152401"/>
            <a:ext cx="10374924" cy="792163"/>
          </a:xfrm>
        </p:spPr>
        <p:txBody>
          <a:bodyPr wrap="square" anchor="ctr">
            <a:normAutofit/>
          </a:bodyPr>
          <a:lstStyle/>
          <a:p>
            <a:r>
              <a:rPr lang="en-IN" i="0" dirty="0">
                <a:effectLst/>
              </a:rPr>
              <a:t>Real Time Analytics on Big Data Architecture</a:t>
            </a:r>
          </a:p>
        </p:txBody>
      </p:sp>
      <p:pic>
        <p:nvPicPr>
          <p:cNvPr id="3" name="Content Placeholder 2">
            <a:extLst>
              <a:ext uri="{FF2B5EF4-FFF2-40B4-BE49-F238E27FC236}">
                <a16:creationId xmlns:a16="http://schemas.microsoft.com/office/drawing/2014/main" id="{83D778F4-EC4F-4523-BE43-DE4FAA69E7C7}"/>
              </a:ext>
            </a:extLst>
          </p:cNvPr>
          <p:cNvPicPr>
            <a:picLocks noGrp="1" noChangeAspect="1"/>
          </p:cNvPicPr>
          <p:nvPr>
            <p:ph idx="1"/>
          </p:nvPr>
        </p:nvPicPr>
        <p:blipFill>
          <a:blip r:embed="rId3"/>
          <a:stretch>
            <a:fillRect/>
          </a:stretch>
        </p:blipFill>
        <p:spPr>
          <a:xfrm>
            <a:off x="609600" y="1502410"/>
            <a:ext cx="11176000" cy="5224780"/>
          </a:xfrm>
          <a:prstGeom prst="rect">
            <a:avLst/>
          </a:prstGeom>
          <a:noFill/>
        </p:spPr>
      </p:pic>
      <p:sp>
        <p:nvSpPr>
          <p:cNvPr id="4" name="Date Placeholder 3">
            <a:extLst>
              <a:ext uri="{FF2B5EF4-FFF2-40B4-BE49-F238E27FC236}">
                <a16:creationId xmlns:a16="http://schemas.microsoft.com/office/drawing/2014/main" id="{C67E05D4-EA52-4939-A726-362F507C6FF6}"/>
              </a:ext>
            </a:extLst>
          </p:cNvPr>
          <p:cNvSpPr>
            <a:spLocks noGrp="1"/>
          </p:cNvSpPr>
          <p:nvPr>
            <p:ph type="dt" sz="half" idx="10"/>
          </p:nvPr>
        </p:nvSpPr>
        <p:spPr>
          <a:xfrm>
            <a:off x="609600" y="6356352"/>
            <a:ext cx="2844800" cy="365125"/>
          </a:xfrm>
        </p:spPr>
        <p:txBody>
          <a:bodyPr anchor="ctr">
            <a:normAutofit/>
          </a:bodyPr>
          <a:lstStyle/>
          <a:p>
            <a:pPr>
              <a:spcAft>
                <a:spcPts val="600"/>
              </a:spcAft>
            </a:pPr>
            <a:fld id="{BE0A88F0-556B-4BB7-8AAB-D63AEB65C662}" type="datetime1">
              <a:rPr lang="en-US" smtClean="0"/>
              <a:pPr>
                <a:spcAft>
                  <a:spcPts val="600"/>
                </a:spcAft>
              </a:pPr>
              <a:t>6/12/2021</a:t>
            </a:fld>
            <a:endParaRPr lang="en-US"/>
          </a:p>
        </p:txBody>
      </p:sp>
      <p:sp>
        <p:nvSpPr>
          <p:cNvPr id="11" name="Footer Placeholder 4">
            <a:extLst>
              <a:ext uri="{FF2B5EF4-FFF2-40B4-BE49-F238E27FC236}">
                <a16:creationId xmlns:a16="http://schemas.microsoft.com/office/drawing/2014/main" id="{12C06C96-689F-4928-93BA-8ADC37A45258}"/>
              </a:ext>
            </a:extLst>
          </p:cNvPr>
          <p:cNvSpPr>
            <a:spLocks noGrp="1"/>
          </p:cNvSpPr>
          <p:nvPr>
            <p:ph type="ftr" sz="quarter" idx="11"/>
          </p:nvPr>
        </p:nvSpPr>
        <p:spPr>
          <a:xfrm>
            <a:off x="4165600" y="6356352"/>
            <a:ext cx="3860800" cy="365125"/>
          </a:xfrm>
        </p:spPr>
        <p:txBody>
          <a:bodyPr/>
          <a:lstStyle/>
          <a:p>
            <a:endParaRPr lang="en-US"/>
          </a:p>
        </p:txBody>
      </p:sp>
      <p:sp>
        <p:nvSpPr>
          <p:cNvPr id="6" name="Slide Number Placeholder 5" hidden="1">
            <a:extLst>
              <a:ext uri="{FF2B5EF4-FFF2-40B4-BE49-F238E27FC236}">
                <a16:creationId xmlns:a16="http://schemas.microsoft.com/office/drawing/2014/main" id="{B3AB662E-DAC1-47A5-A8B1-F6B701BC529A}"/>
              </a:ext>
            </a:extLst>
          </p:cNvPr>
          <p:cNvSpPr>
            <a:spLocks noGrp="1"/>
          </p:cNvSpPr>
          <p:nvPr>
            <p:ph type="sldNum" sz="quarter" idx="4294967295"/>
          </p:nvPr>
        </p:nvSpPr>
        <p:spPr>
          <a:xfrm>
            <a:off x="9347200" y="6356350"/>
            <a:ext cx="2844800" cy="365125"/>
          </a:xfrm>
        </p:spPr>
        <p:txBody>
          <a:bodyPr/>
          <a:lstStyle/>
          <a:p>
            <a:pPr>
              <a:spcAft>
                <a:spcPts val="600"/>
              </a:spcAft>
            </a:pPr>
            <a:fld id="{81D2C36F-4504-47C0-B82F-A167342A2754}" type="slidenum">
              <a:rPr lang="en-US" smtClean="0"/>
              <a:pPr>
                <a:spcAft>
                  <a:spcPts val="600"/>
                </a:spcAft>
              </a:pPr>
              <a:t>63</a:t>
            </a:fld>
            <a:endParaRPr lang="en-US"/>
          </a:p>
        </p:txBody>
      </p:sp>
    </p:spTree>
    <p:extLst>
      <p:ext uri="{BB962C8B-B14F-4D97-AF65-F5344CB8AC3E}">
        <p14:creationId xmlns:p14="http://schemas.microsoft.com/office/powerpoint/2010/main" val="184430644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EB2E-1CA7-481A-B6FA-FB99FE055131}"/>
              </a:ext>
            </a:extLst>
          </p:cNvPr>
          <p:cNvSpPr>
            <a:spLocks noGrp="1"/>
          </p:cNvSpPr>
          <p:nvPr>
            <p:ph type="title"/>
          </p:nvPr>
        </p:nvSpPr>
        <p:spPr/>
        <p:txBody>
          <a:bodyPr vert="horz" lIns="91440" tIns="45720" rIns="91440" bIns="45720" rtlCol="0" anchor="b">
            <a:normAutofit/>
          </a:bodyPr>
          <a:lstStyle/>
          <a:p>
            <a:r>
              <a:rPr lang="en-US" sz="5400" dirty="0"/>
              <a:t>Thank You </a:t>
            </a:r>
          </a:p>
        </p:txBody>
      </p:sp>
      <p:sp>
        <p:nvSpPr>
          <p:cNvPr id="3" name="Content Placeholder 2">
            <a:extLst>
              <a:ext uri="{FF2B5EF4-FFF2-40B4-BE49-F238E27FC236}">
                <a16:creationId xmlns:a16="http://schemas.microsoft.com/office/drawing/2014/main" id="{CFBA968C-4DEC-4CC9-AD45-0B37E70DE632}"/>
              </a:ext>
            </a:extLst>
          </p:cNvPr>
          <p:cNvSpPr>
            <a:spLocks noGrp="1"/>
          </p:cNvSpPr>
          <p:nvPr>
            <p:ph type="body" idx="1"/>
          </p:nvPr>
        </p:nvSpPr>
        <p:spPr/>
        <p:txBody>
          <a:bodyPr vert="horz" lIns="91440" tIns="45720" rIns="91440" bIns="45720" rtlCol="0" anchor="ctr">
            <a:normAutofit/>
          </a:bodyPr>
          <a:lstStyle/>
          <a:p>
            <a:pPr>
              <a:lnSpc>
                <a:spcPct val="100000"/>
              </a:lnSpc>
            </a:pPr>
            <a:r>
              <a:rPr lang="en-US" sz="3200" dirty="0">
                <a:solidFill>
                  <a:schemeClr val="tx1"/>
                </a:solidFill>
              </a:rPr>
              <a:t>Q &amp; A</a:t>
            </a:r>
          </a:p>
        </p:txBody>
      </p:sp>
      <p:sp>
        <p:nvSpPr>
          <p:cNvPr id="4" name="Date Placeholder 3">
            <a:extLst>
              <a:ext uri="{FF2B5EF4-FFF2-40B4-BE49-F238E27FC236}">
                <a16:creationId xmlns:a16="http://schemas.microsoft.com/office/drawing/2014/main" id="{5B6B634D-416B-4A41-A38E-D101E42F128A}"/>
              </a:ext>
            </a:extLst>
          </p:cNvPr>
          <p:cNvSpPr>
            <a:spLocks noGrp="1"/>
          </p:cNvSpPr>
          <p:nvPr>
            <p:ph type="dt" sz="half" idx="10"/>
          </p:nvPr>
        </p:nvSpPr>
        <p:spPr/>
        <p:txBody>
          <a:bodyPr vert="horz" lIns="91440" tIns="45720" rIns="91440" bIns="45720" rtlCol="0" anchor="ctr">
            <a:normAutofit/>
          </a:bodyPr>
          <a:lstStyle/>
          <a:p>
            <a:pPr>
              <a:spcAft>
                <a:spcPts val="600"/>
              </a:spcAft>
            </a:pPr>
            <a:fld id="{BE0A88F0-556B-4BB7-8AAB-D63AEB65C662}" type="datetime1">
              <a:rPr lang="en-US" smtClean="0"/>
              <a:pPr>
                <a:spcAft>
                  <a:spcPts val="600"/>
                </a:spcAft>
              </a:pPr>
              <a:t>6/12/2021</a:t>
            </a:fld>
            <a:endParaRPr lang="en-US"/>
          </a:p>
        </p:txBody>
      </p:sp>
      <p:sp>
        <p:nvSpPr>
          <p:cNvPr id="5" name="Footer Placeholder 4">
            <a:extLst>
              <a:ext uri="{FF2B5EF4-FFF2-40B4-BE49-F238E27FC236}">
                <a16:creationId xmlns:a16="http://schemas.microsoft.com/office/drawing/2014/main" id="{58F2B1E8-ACAD-4D17-9410-725A72736FC4}"/>
              </a:ext>
            </a:extLst>
          </p:cNvPr>
          <p:cNvSpPr>
            <a:spLocks noGrp="1"/>
          </p:cNvSpPr>
          <p:nvPr>
            <p:ph type="ftr" sz="quarter" idx="11"/>
          </p:nvPr>
        </p:nvSpPr>
        <p:spPr/>
        <p:txBody>
          <a:bodyPr vert="horz" lIns="91440" tIns="45720" rIns="91440" bIns="45720" rtlCol="0" anchor="ctr">
            <a:normAutofit/>
          </a:bodyPr>
          <a:lstStyle/>
          <a:p>
            <a:endParaRPr lang="en-US" sz="1050" b="1" kern="1200" cap="all" spc="300" baseline="0">
              <a:solidFill>
                <a:schemeClr val="accent1"/>
              </a:solidFill>
              <a:latin typeface="+mn-lt"/>
              <a:ea typeface="+mn-ea"/>
              <a:cs typeface="+mn-cs"/>
            </a:endParaRPr>
          </a:p>
        </p:txBody>
      </p:sp>
      <p:sp>
        <p:nvSpPr>
          <p:cNvPr id="6" name="Slide Number Placeholder 5">
            <a:extLst>
              <a:ext uri="{FF2B5EF4-FFF2-40B4-BE49-F238E27FC236}">
                <a16:creationId xmlns:a16="http://schemas.microsoft.com/office/drawing/2014/main" id="{23D1C8CF-2565-4DC5-BAAB-43B6AE2F5886}"/>
              </a:ext>
            </a:extLst>
          </p:cNvPr>
          <p:cNvSpPr>
            <a:spLocks noGrp="1"/>
          </p:cNvSpPr>
          <p:nvPr>
            <p:ph type="sldNum" sz="quarter" idx="4294967295"/>
          </p:nvPr>
        </p:nvSpPr>
        <p:spPr>
          <a:xfrm>
            <a:off x="11241088" y="5672138"/>
            <a:ext cx="950912" cy="755650"/>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64</a:t>
            </a:fld>
            <a:endParaRPr lang="en-US" dirty="0"/>
          </a:p>
        </p:txBody>
      </p:sp>
    </p:spTree>
    <p:extLst>
      <p:ext uri="{BB962C8B-B14F-4D97-AF65-F5344CB8AC3E}">
        <p14:creationId xmlns:p14="http://schemas.microsoft.com/office/powerpoint/2010/main" val="1857886344"/>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AA079-7101-4702-8E99-B4D926954359}"/>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Integrate on-premises AD domains with Azure AD</a:t>
            </a:r>
          </a:p>
        </p:txBody>
      </p:sp>
      <p:sp>
        <p:nvSpPr>
          <p:cNvPr id="3" name="Content Placeholder 2">
            <a:extLst>
              <a:ext uri="{FF2B5EF4-FFF2-40B4-BE49-F238E27FC236}">
                <a16:creationId xmlns:a16="http://schemas.microsoft.com/office/drawing/2014/main" id="{4A9EABB2-2A17-43CD-B0FE-F1589D1FDB6E}"/>
              </a:ext>
            </a:extLst>
          </p:cNvPr>
          <p:cNvSpPr>
            <a:spLocks noGrp="1"/>
          </p:cNvSpPr>
          <p:nvPr>
            <p:ph idx="1"/>
          </p:nvPr>
        </p:nvSpPr>
        <p:spPr/>
        <p:txBody>
          <a:bodyPr>
            <a:normAutofit/>
          </a:bodyPr>
          <a:lstStyle/>
          <a:p>
            <a:pPr marL="0" indent="0" algn="l">
              <a:buNone/>
            </a:pPr>
            <a:r>
              <a:rPr lang="en-IN" sz="2400" b="0" i="0" dirty="0">
                <a:solidFill>
                  <a:srgbClr val="171717"/>
                </a:solidFill>
                <a:effectLst/>
                <a:latin typeface="Segoe UI" panose="020B0502040204020203" pitchFamily="34" charset="0"/>
              </a:rPr>
              <a:t>Typical uses for this reference architecture include:</a:t>
            </a:r>
          </a:p>
          <a:p>
            <a:pPr marL="0" indent="0" algn="l">
              <a:buNone/>
            </a:pPr>
            <a:endParaRPr lang="en-IN" sz="2400" b="0" i="0" dirty="0">
              <a:solidFill>
                <a:srgbClr val="171717"/>
              </a:solidFill>
              <a:effectLst/>
              <a:latin typeface="Segoe UI" panose="020B0502040204020203" pitchFamily="34" charset="0"/>
            </a:endParaRPr>
          </a:p>
          <a:p>
            <a:pPr lvl="1"/>
            <a:r>
              <a:rPr lang="en-IN" sz="2200" b="0" i="0" dirty="0">
                <a:solidFill>
                  <a:srgbClr val="171717"/>
                </a:solidFill>
                <a:effectLst/>
                <a:latin typeface="Segoe UI" panose="020B0502040204020203" pitchFamily="34" charset="0"/>
              </a:rPr>
              <a:t>Web applications deployed in Azure that provide access to remote users who belong to your organization.</a:t>
            </a:r>
          </a:p>
          <a:p>
            <a:pPr lvl="1"/>
            <a:endParaRPr lang="en-IN" sz="2200" b="0" i="0" dirty="0">
              <a:solidFill>
                <a:srgbClr val="171717"/>
              </a:solidFill>
              <a:effectLst/>
              <a:latin typeface="Segoe UI" panose="020B0502040204020203" pitchFamily="34" charset="0"/>
            </a:endParaRPr>
          </a:p>
          <a:p>
            <a:pPr lvl="1"/>
            <a:r>
              <a:rPr lang="en-IN" sz="2200" b="0" i="0" dirty="0">
                <a:solidFill>
                  <a:srgbClr val="171717"/>
                </a:solidFill>
                <a:effectLst/>
                <a:latin typeface="Segoe UI" panose="020B0502040204020203" pitchFamily="34" charset="0"/>
              </a:rPr>
              <a:t>Implementing self-service capabilities for end-users, such as resetting their passwords, and delegating group management</a:t>
            </a:r>
          </a:p>
          <a:p>
            <a:pPr lvl="1"/>
            <a:endParaRPr lang="en-IN" sz="2200" b="0" i="0" dirty="0">
              <a:solidFill>
                <a:srgbClr val="171717"/>
              </a:solidFill>
              <a:effectLst/>
              <a:latin typeface="Segoe UI" panose="020B0502040204020203" pitchFamily="34" charset="0"/>
            </a:endParaRPr>
          </a:p>
          <a:p>
            <a:pPr lvl="1"/>
            <a:r>
              <a:rPr lang="en-IN" sz="2200" b="0" i="0" dirty="0">
                <a:solidFill>
                  <a:srgbClr val="171717"/>
                </a:solidFill>
                <a:effectLst/>
                <a:latin typeface="Segoe UI" panose="020B0502040204020203" pitchFamily="34" charset="0"/>
              </a:rPr>
              <a:t>Architectures in which the on-premises network and the application's Azure VNet are not connected using a VPN tunnel or ExpressRoute circuit.</a:t>
            </a:r>
          </a:p>
          <a:p>
            <a:pPr algn="l"/>
            <a:endParaRPr lang="en-IN" sz="2400" dirty="0">
              <a:solidFill>
                <a:schemeClr val="tx1"/>
              </a:solidFill>
            </a:endParaRPr>
          </a:p>
        </p:txBody>
      </p:sp>
      <p:sp>
        <p:nvSpPr>
          <p:cNvPr id="4" name="Date Placeholder 3">
            <a:extLst>
              <a:ext uri="{FF2B5EF4-FFF2-40B4-BE49-F238E27FC236}">
                <a16:creationId xmlns:a16="http://schemas.microsoft.com/office/drawing/2014/main" id="{0447A626-5D9D-40C8-AD36-6B8660C5E329}"/>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8711B6A6-3EC7-4D71-BD91-35E0AA99F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172CC-1D46-42C8-AB07-32E94405A45A}"/>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7</a:t>
            </a:fld>
            <a:endParaRPr lang="en-US"/>
          </a:p>
        </p:txBody>
      </p:sp>
    </p:spTree>
    <p:extLst>
      <p:ext uri="{BB962C8B-B14F-4D97-AF65-F5344CB8AC3E}">
        <p14:creationId xmlns:p14="http://schemas.microsoft.com/office/powerpoint/2010/main" val="153922628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2CD5-9DBA-40BD-95AA-4472C84193E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Deploy AD DS in an Azure virtual network</a:t>
            </a:r>
          </a:p>
        </p:txBody>
      </p:sp>
      <p:pic>
        <p:nvPicPr>
          <p:cNvPr id="7" name="Content Placeholder 6">
            <a:extLst>
              <a:ext uri="{FF2B5EF4-FFF2-40B4-BE49-F238E27FC236}">
                <a16:creationId xmlns:a16="http://schemas.microsoft.com/office/drawing/2014/main" id="{C2CC4142-E3EB-4D88-AB33-FB21CA178875}"/>
              </a:ext>
            </a:extLst>
          </p:cNvPr>
          <p:cNvPicPr>
            <a:picLocks noGrp="1" noChangeAspect="1"/>
          </p:cNvPicPr>
          <p:nvPr>
            <p:ph idx="1"/>
          </p:nvPr>
        </p:nvPicPr>
        <p:blipFill>
          <a:blip r:embed="rId3"/>
          <a:stretch>
            <a:fillRect/>
          </a:stretch>
        </p:blipFill>
        <p:spPr>
          <a:xfrm>
            <a:off x="609600" y="1316866"/>
            <a:ext cx="11176000" cy="5039484"/>
          </a:xfrm>
          <a:prstGeom prst="rect">
            <a:avLst/>
          </a:prstGeom>
        </p:spPr>
      </p:pic>
      <p:sp>
        <p:nvSpPr>
          <p:cNvPr id="4" name="Date Placeholder 3">
            <a:extLst>
              <a:ext uri="{FF2B5EF4-FFF2-40B4-BE49-F238E27FC236}">
                <a16:creationId xmlns:a16="http://schemas.microsoft.com/office/drawing/2014/main" id="{AAF4498D-D782-4114-AE79-3FBF5BE0F72C}"/>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79A65507-18FD-44F3-9253-EB68DE223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86F22-7C6C-41D7-9BF6-B5B17468C45E}"/>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8</a:t>
            </a:fld>
            <a:endParaRPr lang="en-US"/>
          </a:p>
        </p:txBody>
      </p:sp>
    </p:spTree>
    <p:extLst>
      <p:ext uri="{BB962C8B-B14F-4D97-AF65-F5344CB8AC3E}">
        <p14:creationId xmlns:p14="http://schemas.microsoft.com/office/powerpoint/2010/main" val="361906333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2CD5-9DBA-40BD-95AA-4472C84193E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t>Deploy AD DS in an Azure virtual network</a:t>
            </a:r>
          </a:p>
        </p:txBody>
      </p:sp>
      <p:sp>
        <p:nvSpPr>
          <p:cNvPr id="3" name="Content Placeholder 2">
            <a:extLst>
              <a:ext uri="{FF2B5EF4-FFF2-40B4-BE49-F238E27FC236}">
                <a16:creationId xmlns:a16="http://schemas.microsoft.com/office/drawing/2014/main" id="{B267B4B1-0E31-43C1-ABE4-53F89452E803}"/>
              </a:ext>
            </a:extLst>
          </p:cNvPr>
          <p:cNvSpPr>
            <a:spLocks noGrp="1"/>
          </p:cNvSpPr>
          <p:nvPr>
            <p:ph idx="1"/>
          </p:nvPr>
        </p:nvSpPr>
        <p:spPr/>
        <p:txBody>
          <a:bodyPr>
            <a:normAutofit/>
          </a:bodyPr>
          <a:lstStyle/>
          <a:p>
            <a:r>
              <a:rPr lang="en-IN" sz="2400" b="0" i="0" dirty="0">
                <a:solidFill>
                  <a:srgbClr val="171717"/>
                </a:solidFill>
                <a:effectLst/>
                <a:latin typeface="Segoe UI" panose="020B0502040204020203" pitchFamily="34" charset="0"/>
              </a:rPr>
              <a:t>Typical uses for this architecture include: </a:t>
            </a:r>
          </a:p>
          <a:p>
            <a:endParaRPr lang="en-IN" dirty="0">
              <a:solidFill>
                <a:srgbClr val="171717"/>
              </a:solidFill>
            </a:endParaRPr>
          </a:p>
          <a:p>
            <a:pPr lvl="1"/>
            <a:r>
              <a:rPr lang="en-IN" b="0" i="0" dirty="0">
                <a:solidFill>
                  <a:srgbClr val="171717"/>
                </a:solidFill>
                <a:effectLst/>
                <a:latin typeface="Segoe UI" panose="020B0502040204020203" pitchFamily="34" charset="0"/>
              </a:rPr>
              <a:t>Hybrid applications in which functionality is distributed between on-premises and Azure</a:t>
            </a:r>
            <a:endParaRPr lang="en-IN" dirty="0">
              <a:solidFill>
                <a:srgbClr val="171717"/>
              </a:solidFill>
            </a:endParaRPr>
          </a:p>
          <a:p>
            <a:pPr lvl="1"/>
            <a:endParaRPr lang="en-IN" b="0" i="0" dirty="0">
              <a:solidFill>
                <a:srgbClr val="171717"/>
              </a:solidFill>
              <a:effectLst/>
              <a:latin typeface="Segoe UI" panose="020B0502040204020203" pitchFamily="34" charset="0"/>
            </a:endParaRPr>
          </a:p>
          <a:p>
            <a:pPr lvl="1"/>
            <a:r>
              <a:rPr lang="en-IN" b="0" i="0" dirty="0">
                <a:solidFill>
                  <a:srgbClr val="171717"/>
                </a:solidFill>
                <a:effectLst/>
                <a:latin typeface="Segoe UI" panose="020B0502040204020203" pitchFamily="34" charset="0"/>
              </a:rPr>
              <a:t>Applications and services that perform authentication using Active Directory.</a:t>
            </a:r>
            <a:endParaRPr lang="en-IN" dirty="0"/>
          </a:p>
        </p:txBody>
      </p:sp>
      <p:sp>
        <p:nvSpPr>
          <p:cNvPr id="4" name="Date Placeholder 3">
            <a:extLst>
              <a:ext uri="{FF2B5EF4-FFF2-40B4-BE49-F238E27FC236}">
                <a16:creationId xmlns:a16="http://schemas.microsoft.com/office/drawing/2014/main" id="{AAF4498D-D782-4114-AE79-3FBF5BE0F72C}"/>
              </a:ext>
            </a:extLst>
          </p:cNvPr>
          <p:cNvSpPr>
            <a:spLocks noGrp="1"/>
          </p:cNvSpPr>
          <p:nvPr>
            <p:ph type="dt" sz="half" idx="10"/>
          </p:nvPr>
        </p:nvSpPr>
        <p:spPr/>
        <p:txBody>
          <a:bodyPr/>
          <a:lstStyle/>
          <a:p>
            <a:fld id="{BE0A88F0-556B-4BB7-8AAB-D63AEB65C662}" type="datetime1">
              <a:rPr lang="en-US" smtClean="0"/>
              <a:t>6/12/2021</a:t>
            </a:fld>
            <a:endParaRPr lang="en-US"/>
          </a:p>
        </p:txBody>
      </p:sp>
      <p:sp>
        <p:nvSpPr>
          <p:cNvPr id="5" name="Footer Placeholder 4">
            <a:extLst>
              <a:ext uri="{FF2B5EF4-FFF2-40B4-BE49-F238E27FC236}">
                <a16:creationId xmlns:a16="http://schemas.microsoft.com/office/drawing/2014/main" id="{79A65507-18FD-44F3-9253-EB68DE223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86F22-7C6C-41D7-9BF6-B5B17468C45E}"/>
              </a:ext>
            </a:extLst>
          </p:cNvPr>
          <p:cNvSpPr>
            <a:spLocks noGrp="1"/>
          </p:cNvSpPr>
          <p:nvPr>
            <p:ph type="sldNum" sz="quarter" idx="4294967295"/>
          </p:nvPr>
        </p:nvSpPr>
        <p:spPr>
          <a:xfrm>
            <a:off x="9347200" y="6356350"/>
            <a:ext cx="2844800" cy="365125"/>
          </a:xfrm>
        </p:spPr>
        <p:txBody>
          <a:bodyPr/>
          <a:lstStyle/>
          <a:p>
            <a:fld id="{81D2C36F-4504-47C0-B82F-A167342A2754}" type="slidenum">
              <a:rPr lang="en-US" smtClean="0"/>
              <a:t>9</a:t>
            </a:fld>
            <a:endParaRPr lang="en-US"/>
          </a:p>
        </p:txBody>
      </p:sp>
    </p:spTree>
    <p:extLst>
      <p:ext uri="{BB962C8B-B14F-4D97-AF65-F5344CB8AC3E}">
        <p14:creationId xmlns:p14="http://schemas.microsoft.com/office/powerpoint/2010/main" val="676416249"/>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95294B26-0988-4F86-BE7C-C8460B942CEA}" vid="{13F6A46C-EBD3-4559-95D1-8ED29C5E9CB9}"/>
    </a:ext>
  </a:extLst>
</a:theme>
</file>

<file path=ppt/theme/theme2.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3100</TotalTime>
  <Words>9343</Words>
  <Application>Microsoft Office PowerPoint</Application>
  <PresentationFormat>Widescreen</PresentationFormat>
  <Paragraphs>650</Paragraphs>
  <Slides>64</Slides>
  <Notes>45</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64</vt:i4>
      </vt:variant>
    </vt:vector>
  </HeadingPairs>
  <TitlesOfParts>
    <vt:vector size="84" baseType="lpstr">
      <vt:lpstr>Arial</vt:lpstr>
      <vt:lpstr>Calibri</vt:lpstr>
      <vt:lpstr>Calibri Light</vt:lpstr>
      <vt:lpstr>Mission Gothic Regular</vt:lpstr>
      <vt:lpstr>Open Sans</vt:lpstr>
      <vt:lpstr>Segoe UI</vt:lpstr>
      <vt:lpstr>Segoe UI Light</vt:lpstr>
      <vt:lpstr>Segoe UI Semibold</vt:lpstr>
      <vt:lpstr>SegoeUI</vt:lpstr>
      <vt:lpstr>SegoeUI-Bold</vt:lpstr>
      <vt:lpstr>SegoeUI-Semilight</vt:lpstr>
      <vt:lpstr>Trebuchet MS</vt:lpstr>
      <vt:lpstr>Webdings</vt:lpstr>
      <vt:lpstr>Wingdings</vt:lpstr>
      <vt:lpstr>Theme2</vt:lpstr>
      <vt:lpstr>2018</vt:lpstr>
      <vt:lpstr>Custom Design</vt:lpstr>
      <vt:lpstr>1_Custom Design</vt:lpstr>
      <vt:lpstr>1_Office Theme</vt:lpstr>
      <vt:lpstr>think-cell Slide</vt:lpstr>
      <vt:lpstr>Azure Reference Architectures</vt:lpstr>
      <vt:lpstr>AGENDA</vt:lpstr>
      <vt:lpstr>Reference architectures </vt:lpstr>
      <vt:lpstr>Identity management</vt:lpstr>
      <vt:lpstr>Integrate on-premises AD domains with Azure AD</vt:lpstr>
      <vt:lpstr> Integrate on-premises AD domains with Azure AD </vt:lpstr>
      <vt:lpstr>Integrate on-premises AD domains with Azure AD</vt:lpstr>
      <vt:lpstr>Deploy AD DS in an Azure virtual network</vt:lpstr>
      <vt:lpstr>Deploy AD DS in an Azure virtual network</vt:lpstr>
      <vt:lpstr>Create an AD DS resource forest in Azure</vt:lpstr>
      <vt:lpstr>Create an AD DS resource forest in Azure</vt:lpstr>
      <vt:lpstr>Extend on-premises AD FS to Azure</vt:lpstr>
      <vt:lpstr>Extend on-premises AD FS to Azure</vt:lpstr>
      <vt:lpstr>Hybrid identity auth decision workflow</vt:lpstr>
      <vt:lpstr>Discussion</vt:lpstr>
      <vt:lpstr>Discussion pt2 – Customer situation -Fabrikam</vt:lpstr>
      <vt:lpstr>Discussion pt. 3 – Customer objectives</vt:lpstr>
      <vt:lpstr>Hybrid Network</vt:lpstr>
      <vt:lpstr>Extend an on-premises network using VPN</vt:lpstr>
      <vt:lpstr>Extend an on-premises network using VPN</vt:lpstr>
      <vt:lpstr>Extend an on-premises network using ExpressRoute</vt:lpstr>
      <vt:lpstr>Extend an on-premises network using ExpressRoute</vt:lpstr>
      <vt:lpstr>ExpressRoute with VPN failover</vt:lpstr>
      <vt:lpstr>ExpressRoute with VPN failover</vt:lpstr>
      <vt:lpstr>Hub-spoke network topology in Azure</vt:lpstr>
      <vt:lpstr>Hub-spoke network topology in Azure</vt:lpstr>
      <vt:lpstr>Hub-spoke network topology in Azure</vt:lpstr>
      <vt:lpstr>DMZ between Azure and your on-premises datacenter</vt:lpstr>
      <vt:lpstr>DMZ between Azure and your on-premises datacenter</vt:lpstr>
      <vt:lpstr>DMZ between Azure and your on-premises datacenter</vt:lpstr>
      <vt:lpstr>Secure Azure Computing Architecture</vt:lpstr>
      <vt:lpstr>Discussion</vt:lpstr>
      <vt:lpstr>Discussion pt2 – Customer situation -Fabrikam</vt:lpstr>
      <vt:lpstr>Discussion pt3 – Fabrikam needs</vt:lpstr>
      <vt:lpstr>Managed web application</vt:lpstr>
      <vt:lpstr>Basic web application</vt:lpstr>
      <vt:lpstr>Basic web application</vt:lpstr>
      <vt:lpstr>Scalable web application</vt:lpstr>
      <vt:lpstr>Scalable web application</vt:lpstr>
      <vt:lpstr>Serverless web application</vt:lpstr>
      <vt:lpstr>Serverless web application</vt:lpstr>
      <vt:lpstr>Web application in multiple Azure regions for high availability</vt:lpstr>
      <vt:lpstr>Web application in multiple Azure regions for high availability</vt:lpstr>
      <vt:lpstr>VM workloads        </vt:lpstr>
      <vt:lpstr>Run a Windows | Linux VM on Azure</vt:lpstr>
      <vt:lpstr>Run a Windows | Linux VM on Azure</vt:lpstr>
      <vt:lpstr>Discusssion  - Tax management system</vt:lpstr>
      <vt:lpstr>Internet Of Things</vt:lpstr>
      <vt:lpstr>Azure IoT reference architecture</vt:lpstr>
      <vt:lpstr>Core Subsystems </vt:lpstr>
      <vt:lpstr>Optional Subsystems </vt:lpstr>
      <vt:lpstr>Cross-Cutting IoT application needs </vt:lpstr>
      <vt:lpstr>Azure IoT reference architecture</vt:lpstr>
      <vt:lpstr>Data &amp; BI</vt:lpstr>
      <vt:lpstr>Enterprise business intelligence</vt:lpstr>
      <vt:lpstr>Enterprise business intelligence</vt:lpstr>
      <vt:lpstr>Enterprise business intelligence</vt:lpstr>
      <vt:lpstr>Advanced Analytics Architecture</vt:lpstr>
      <vt:lpstr>Advanced Analytics Architecture</vt:lpstr>
      <vt:lpstr>Enterprise Data Warehouse Architecture</vt:lpstr>
      <vt:lpstr>Enterprise Data Warehouse Architecture</vt:lpstr>
      <vt:lpstr>Real Time Analytics on Big Data Architecture</vt:lpstr>
      <vt:lpstr>Real Time Analytics on Big Data Architecture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Application Architecture Styles</dc:title>
  <dc:creator>Nabajyoti Boruah</dc:creator>
  <cp:lastModifiedBy>Dave Rendón</cp:lastModifiedBy>
  <cp:revision>65</cp:revision>
  <dcterms:created xsi:type="dcterms:W3CDTF">2021-04-06T21:46:42Z</dcterms:created>
  <dcterms:modified xsi:type="dcterms:W3CDTF">2021-06-12T18:15:45Z</dcterms:modified>
</cp:coreProperties>
</file>